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60" r:id="rId3"/>
    <p:sldId id="259" r:id="rId4"/>
    <p:sldId id="258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1" r:id="rId66"/>
    <p:sldId id="322" r:id="rId67"/>
    <p:sldId id="323" r:id="rId68"/>
    <p:sldId id="324" r:id="rId69"/>
    <p:sldId id="325" r:id="rId70"/>
    <p:sldId id="326" r:id="rId71"/>
    <p:sldId id="327" r:id="rId72"/>
    <p:sldId id="328" r:id="rId73"/>
    <p:sldId id="329" r:id="rId74"/>
    <p:sldId id="330" r:id="rId75"/>
    <p:sldId id="331" r:id="rId76"/>
    <p:sldId id="332" r:id="rId77"/>
    <p:sldId id="333" r:id="rId78"/>
    <p:sldId id="334" r:id="rId79"/>
    <p:sldId id="335" r:id="rId80"/>
    <p:sldId id="336" r:id="rId81"/>
    <p:sldId id="337" r:id="rId82"/>
    <p:sldId id="338" r:id="rId83"/>
    <p:sldId id="339" r:id="rId84"/>
    <p:sldId id="340" r:id="rId85"/>
    <p:sldId id="341" r:id="rId86"/>
    <p:sldId id="342" r:id="rId87"/>
    <p:sldId id="343" r:id="rId88"/>
    <p:sldId id="344" r:id="rId89"/>
    <p:sldId id="345" r:id="rId90"/>
    <p:sldId id="346" r:id="rId91"/>
    <p:sldId id="347" r:id="rId92"/>
    <p:sldId id="348" r:id="rId93"/>
    <p:sldId id="349" r:id="rId94"/>
    <p:sldId id="350" r:id="rId95"/>
    <p:sldId id="351" r:id="rId96"/>
    <p:sldId id="352" r:id="rId97"/>
    <p:sldId id="353" r:id="rId98"/>
    <p:sldId id="354" r:id="rId99"/>
    <p:sldId id="355" r:id="rId100"/>
    <p:sldId id="356" r:id="rId101"/>
    <p:sldId id="357" r:id="rId102"/>
    <p:sldId id="358" r:id="rId103"/>
    <p:sldId id="359" r:id="rId104"/>
    <p:sldId id="360" r:id="rId105"/>
    <p:sldId id="361" r:id="rId106"/>
    <p:sldId id="362" r:id="rId107"/>
    <p:sldId id="363" r:id="rId108"/>
    <p:sldId id="364" r:id="rId109"/>
    <p:sldId id="365" r:id="rId110"/>
    <p:sldId id="366" r:id="rId111"/>
    <p:sldId id="367" r:id="rId112"/>
    <p:sldId id="368" r:id="rId113"/>
    <p:sldId id="369" r:id="rId114"/>
    <p:sldId id="370" r:id="rId115"/>
    <p:sldId id="371" r:id="rId116"/>
    <p:sldId id="372" r:id="rId117"/>
    <p:sldId id="373" r:id="rId118"/>
    <p:sldId id="374" r:id="rId119"/>
    <p:sldId id="375" r:id="rId120"/>
    <p:sldId id="376" r:id="rId121"/>
    <p:sldId id="377" r:id="rId122"/>
    <p:sldId id="378" r:id="rId123"/>
    <p:sldId id="379" r:id="rId124"/>
    <p:sldId id="382" r:id="rId125"/>
    <p:sldId id="381" r:id="rId126"/>
    <p:sldId id="380" r:id="rId127"/>
    <p:sldId id="383" r:id="rId128"/>
    <p:sldId id="384" r:id="rId129"/>
    <p:sldId id="385" r:id="rId130"/>
    <p:sldId id="386" r:id="rId131"/>
    <p:sldId id="387" r:id="rId132"/>
    <p:sldId id="388" r:id="rId133"/>
    <p:sldId id="389" r:id="rId134"/>
    <p:sldId id="390" r:id="rId135"/>
    <p:sldId id="391" r:id="rId136"/>
    <p:sldId id="392" r:id="rId137"/>
    <p:sldId id="393" r:id="rId138"/>
    <p:sldId id="394" r:id="rId139"/>
    <p:sldId id="395" r:id="rId140"/>
    <p:sldId id="396" r:id="rId141"/>
    <p:sldId id="397" r:id="rId142"/>
    <p:sldId id="398" r:id="rId143"/>
    <p:sldId id="399" r:id="rId144"/>
    <p:sldId id="400" r:id="rId145"/>
    <p:sldId id="401" r:id="rId146"/>
    <p:sldId id="402" r:id="rId147"/>
    <p:sldId id="403" r:id="rId148"/>
    <p:sldId id="404" r:id="rId149"/>
    <p:sldId id="405" r:id="rId150"/>
    <p:sldId id="406" r:id="rId151"/>
    <p:sldId id="407" r:id="rId152"/>
    <p:sldId id="408" r:id="rId153"/>
    <p:sldId id="409" r:id="rId154"/>
    <p:sldId id="410" r:id="rId155"/>
    <p:sldId id="411" r:id="rId156"/>
    <p:sldId id="412" r:id="rId157"/>
    <p:sldId id="413" r:id="rId158"/>
    <p:sldId id="414" r:id="rId15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37309"/>
    <a:srgbClr val="8B25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35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150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presProps" Target="presProps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theme" Target="theme/theme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tableStyles" Target="tableStyle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B333B-9DA6-4250-8F95-1EFB380FC636}" type="datetimeFigureOut">
              <a:rPr lang="ko-KR" altLang="en-US" smtClean="0"/>
              <a:t>2022-08-09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FAAA7-2FE9-42FD-A185-137B72D6F5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3225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B333B-9DA6-4250-8F95-1EFB380FC636}" type="datetimeFigureOut">
              <a:rPr lang="ko-KR" altLang="en-US" smtClean="0"/>
              <a:t>2022-08-09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FAAA7-2FE9-42FD-A185-137B72D6F5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58715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B333B-9DA6-4250-8F95-1EFB380FC636}" type="datetimeFigureOut">
              <a:rPr lang="ko-KR" altLang="en-US" smtClean="0"/>
              <a:t>2022-08-09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FAAA7-2FE9-42FD-A185-137B72D6F5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16185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B333B-9DA6-4250-8F95-1EFB380FC636}" type="datetimeFigureOut">
              <a:rPr lang="ko-KR" altLang="en-US" smtClean="0"/>
              <a:t>2022-08-09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FAAA7-2FE9-42FD-A185-137B72D6F5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93701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B333B-9DA6-4250-8F95-1EFB380FC636}" type="datetimeFigureOut">
              <a:rPr lang="ko-KR" altLang="en-US" smtClean="0"/>
              <a:t>2022-08-09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FAAA7-2FE9-42FD-A185-137B72D6F5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49182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B333B-9DA6-4250-8F95-1EFB380FC636}" type="datetimeFigureOut">
              <a:rPr lang="ko-KR" altLang="en-US" smtClean="0"/>
              <a:t>2022-08-09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FAAA7-2FE9-42FD-A185-137B72D6F5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74723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B333B-9DA6-4250-8F95-1EFB380FC636}" type="datetimeFigureOut">
              <a:rPr lang="ko-KR" altLang="en-US" smtClean="0"/>
              <a:t>2022-08-09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FAAA7-2FE9-42FD-A185-137B72D6F5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66834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B333B-9DA6-4250-8F95-1EFB380FC636}" type="datetimeFigureOut">
              <a:rPr lang="ko-KR" altLang="en-US" smtClean="0"/>
              <a:t>2022-08-09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FAAA7-2FE9-42FD-A185-137B72D6F5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27970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B333B-9DA6-4250-8F95-1EFB380FC636}" type="datetimeFigureOut">
              <a:rPr lang="ko-KR" altLang="en-US" smtClean="0"/>
              <a:t>2022-08-09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FAAA7-2FE9-42FD-A185-137B72D6F5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8417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B333B-9DA6-4250-8F95-1EFB380FC636}" type="datetimeFigureOut">
              <a:rPr lang="ko-KR" altLang="en-US" smtClean="0"/>
              <a:t>2022-08-09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FAAA7-2FE9-42FD-A185-137B72D6F5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53393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B333B-9DA6-4250-8F95-1EFB380FC636}" type="datetimeFigureOut">
              <a:rPr lang="ko-KR" altLang="en-US" smtClean="0"/>
              <a:t>2022-08-09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FAAA7-2FE9-42FD-A185-137B72D6F5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09448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8B333B-9DA6-4250-8F95-1EFB380FC636}" type="datetimeFigureOut">
              <a:rPr lang="ko-KR" altLang="en-US" smtClean="0"/>
              <a:t>2022-08-09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FFAAA7-2FE9-42FD-A185-137B72D6F5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15749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5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jp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9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jp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jp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.jp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7.jp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98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jpg"/><Relationship Id="rId3" Type="http://schemas.openxmlformats.org/officeDocument/2006/relationships/image" Target="../media/image3.png"/><Relationship Id="rId7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00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01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02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3.jp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4.jp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06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8.jp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9.jp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g"/><Relationship Id="rId3" Type="http://schemas.openxmlformats.org/officeDocument/2006/relationships/image" Target="../media/image3.png"/><Relationship Id="rId7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.jp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2.jp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4.jp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15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16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jpg"/><Relationship Id="rId3" Type="http://schemas.openxmlformats.org/officeDocument/2006/relationships/image" Target="../media/image3.png"/><Relationship Id="rId7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jpg"/><Relationship Id="rId3" Type="http://schemas.openxmlformats.org/officeDocument/2006/relationships/image" Target="../media/image3.png"/><Relationship Id="rId7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19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jpg"/><Relationship Id="rId3" Type="http://schemas.openxmlformats.org/officeDocument/2006/relationships/image" Target="../media/image3.png"/><Relationship Id="rId7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21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2.jpg"/></Relationships>
</file>

<file path=ppt/slides/_rels/slide1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jpg"/><Relationship Id="rId3" Type="http://schemas.openxmlformats.org/officeDocument/2006/relationships/image" Target="../media/image3.png"/><Relationship Id="rId7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jpg"/><Relationship Id="rId3" Type="http://schemas.openxmlformats.org/officeDocument/2006/relationships/image" Target="../media/image3.png"/><Relationship Id="rId7" Type="http://schemas.openxmlformats.org/officeDocument/2006/relationships/image" Target="../media/image12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g"/><Relationship Id="rId3" Type="http://schemas.openxmlformats.org/officeDocument/2006/relationships/image" Target="../media/image3.png"/><Relationship Id="rId7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5.jpg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6.jpg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7.jpg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8.jpg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9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g"/><Relationship Id="rId3" Type="http://schemas.openxmlformats.org/officeDocument/2006/relationships/image" Target="../media/image3.png"/><Relationship Id="rId7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g"/><Relationship Id="rId3" Type="http://schemas.openxmlformats.org/officeDocument/2006/relationships/image" Target="../media/image3.png"/><Relationship Id="rId7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9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0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2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4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9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jpg"/><Relationship Id="rId3" Type="http://schemas.openxmlformats.org/officeDocument/2006/relationships/image" Target="../media/image3.png"/><Relationship Id="rId7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41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jp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jp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44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45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hyperlink" Target="mailto:git@github.com:first-github-user/testrepo.git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jpg"/><Relationship Id="rId3" Type="http://schemas.openxmlformats.org/officeDocument/2006/relationships/image" Target="../media/image3.png"/><Relationship Id="rId7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jpg"/><Relationship Id="rId3" Type="http://schemas.openxmlformats.org/officeDocument/2006/relationships/image" Target="../media/image3.png"/><Relationship Id="rId7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48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49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jpg"/><Relationship Id="rId3" Type="http://schemas.openxmlformats.org/officeDocument/2006/relationships/image" Target="../media/image3.png"/><Relationship Id="rId7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jpg"/><Relationship Id="rId3" Type="http://schemas.openxmlformats.org/officeDocument/2006/relationships/image" Target="../media/image3.png"/><Relationship Id="rId7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jpg"/><Relationship Id="rId3" Type="http://schemas.openxmlformats.org/officeDocument/2006/relationships/image" Target="../media/image3.png"/><Relationship Id="rId7" Type="http://schemas.openxmlformats.org/officeDocument/2006/relationships/image" Target="../media/image12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jpg"/><Relationship Id="rId3" Type="http://schemas.openxmlformats.org/officeDocument/2006/relationships/image" Target="../media/image3.png"/><Relationship Id="rId7" Type="http://schemas.openxmlformats.org/officeDocument/2006/relationships/image" Target="../media/image14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jpg"/><Relationship Id="rId3" Type="http://schemas.openxmlformats.org/officeDocument/2006/relationships/image" Target="../media/image3.png"/><Relationship Id="rId7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jpg"/><Relationship Id="rId3" Type="http://schemas.openxmlformats.org/officeDocument/2006/relationships/image" Target="../media/image3.png"/><Relationship Id="rId7" Type="http://schemas.openxmlformats.org/officeDocument/2006/relationships/image" Target="../media/image26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jp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58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59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jp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61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62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jp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67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jp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0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2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4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jp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3" Type="http://schemas.openxmlformats.org/officeDocument/2006/relationships/image" Target="../media/image3.png"/><Relationship Id="rId7" Type="http://schemas.openxmlformats.org/officeDocument/2006/relationships/image" Target="../media/image10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jp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jpg"/><Relationship Id="rId3" Type="http://schemas.openxmlformats.org/officeDocument/2006/relationships/image" Target="../media/image3.png"/><Relationship Id="rId7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jpg"/><Relationship Id="rId3" Type="http://schemas.openxmlformats.org/officeDocument/2006/relationships/image" Target="../media/image3.png"/><Relationship Id="rId7" Type="http://schemas.openxmlformats.org/officeDocument/2006/relationships/image" Target="../media/image12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jpg"/><Relationship Id="rId3" Type="http://schemas.openxmlformats.org/officeDocument/2006/relationships/image" Target="../media/image3.png"/><Relationship Id="rId7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jpg"/><Relationship Id="rId3" Type="http://schemas.openxmlformats.org/officeDocument/2006/relationships/image" Target="../media/image3.png"/><Relationship Id="rId7" Type="http://schemas.openxmlformats.org/officeDocument/2006/relationships/image" Target="../media/image18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jp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84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86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g"/><Relationship Id="rId3" Type="http://schemas.openxmlformats.org/officeDocument/2006/relationships/image" Target="../media/image3.png"/><Relationship Id="rId7" Type="http://schemas.openxmlformats.org/officeDocument/2006/relationships/image" Target="../media/image12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87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jp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90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jp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>
            <a:extLst>
              <a:ext uri="{FF2B5EF4-FFF2-40B4-BE49-F238E27FC236}">
                <a16:creationId xmlns:a16="http://schemas.microsoft.com/office/drawing/2014/main" id="{B2904635-757E-46A2-A3AE-A1BC61000D01}"/>
              </a:ext>
            </a:extLst>
          </p:cNvPr>
          <p:cNvSpPr txBox="1">
            <a:spLocks/>
          </p:cNvSpPr>
          <p:nvPr/>
        </p:nvSpPr>
        <p:spPr>
          <a:xfrm>
            <a:off x="0" y="2309968"/>
            <a:ext cx="9144000" cy="146467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>
            <a:lvl1pPr marL="0" algn="ctr" defTabSz="457200" rtl="0" eaLnBrk="1" latinLnBrk="0" hangingPunct="1">
              <a:spcBef>
                <a:spcPct val="0"/>
              </a:spcBef>
              <a:buNone/>
              <a:defRPr lang="en-US" sz="4800" b="1" kern="1200" dirty="0">
                <a:solidFill>
                  <a:schemeClr val="bg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0" b="1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n-cs"/>
              </a:rPr>
              <a:t>모두의 깃</a:t>
            </a:r>
            <a:r>
              <a:rPr kumimoji="0" lang="en-US" altLang="ko-KR" sz="8000" b="1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n-cs"/>
              </a:rPr>
              <a:t>&amp;</a:t>
            </a:r>
            <a:r>
              <a:rPr kumimoji="0" lang="ko-KR" altLang="en-US" sz="8000" b="1" i="0" u="none" strike="noStrike" kern="1200" cap="none" spc="0" normalizeH="0" baseline="0" noProof="0" dirty="0" err="1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n-cs"/>
              </a:rPr>
              <a:t>깃허브</a:t>
            </a:r>
            <a:endParaRPr kumimoji="0" lang="ko-KR" altLang="ko-KR" sz="8000" b="1" i="0" u="none" strike="noStrike" kern="1200" cap="none" spc="0" normalizeH="0" baseline="0" noProof="0" dirty="0">
              <a:ln>
                <a:noFill/>
              </a:ln>
              <a:solidFill>
                <a:srgbClr val="464646">
                  <a:lumMod val="50000"/>
                </a:srgbClr>
              </a:solidFill>
              <a:effectLst/>
              <a:uLnTx/>
              <a:uFillTx/>
              <a:latin typeface="KoPub돋움체_Pro Bold" panose="02020603020101020101" pitchFamily="18" charset="-127"/>
              <a:ea typeface="KoPub돋움체_Pro Bold" panose="020206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919794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8.1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원격 저장소와 상호 작용하기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clone: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원격 저장소를 복제하기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 이제 원격 저장소를 클론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원격 저장소를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클론하는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명령은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clone &lt;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원격 저장소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&gt;</a:t>
            </a: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clone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을 입력하고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복사한 경로를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붙여넣으면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됨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2CCBC36-37B3-886B-54D4-BE176F24A74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438" y="1981538"/>
            <a:ext cx="228600" cy="2286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83C990D-8026-F197-F502-DE7B2C03337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287" y="2937083"/>
            <a:ext cx="7105650" cy="283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3587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8.2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깃 명령으로 풀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리퀘스트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보내기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801A69F2-8217-CE5B-5248-095648CB281F}"/>
              </a:ext>
            </a:extLst>
          </p:cNvPr>
          <p:cNvGrpSpPr/>
          <p:nvPr/>
        </p:nvGrpSpPr>
        <p:grpSpPr>
          <a:xfrm>
            <a:off x="597117" y="1588425"/>
            <a:ext cx="7776946" cy="278743"/>
            <a:chOff x="597117" y="3035043"/>
            <a:chExt cx="7776946" cy="278743"/>
          </a:xfrm>
        </p:grpSpPr>
        <p:sp>
          <p:nvSpPr>
            <p:cNvPr id="6" name="내용 개체 틀 2">
              <a:extLst>
                <a:ext uri="{FF2B5EF4-FFF2-40B4-BE49-F238E27FC236}">
                  <a16:creationId xmlns:a16="http://schemas.microsoft.com/office/drawing/2014/main" id="{7EDB89E2-D675-4418-F6E8-38964B1AEFBB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8-37 |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원본 저장소에 비해 뒤쳐진 </a:t>
              </a:r>
              <a:r>
                <a:rPr lang="ko-KR" altLang="en-US" sz="1200" b="1" dirty="0" err="1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포크된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 저장소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8" name="Picture 2">
              <a:extLst>
                <a:ext uri="{FF2B5EF4-FFF2-40B4-BE49-F238E27FC236}">
                  <a16:creationId xmlns:a16="http://schemas.microsoft.com/office/drawing/2014/main" id="{5972EFF6-7377-3093-11B1-54393664D4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0C4446D9-2E4A-6796-064A-E258EB513B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117" y="1914347"/>
            <a:ext cx="6619875" cy="192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89570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8.2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깃 명령으로 풀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리퀘스트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보내기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깃 명령으로 풀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리퀘스트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보내기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 메시지는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포크된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저장소가 원본 저장소에 비해 몇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뒤쳐져 있다는 것을 의미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포크는 여러분의 계정으로 원격 저장소를 복제하는 것이라 했음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BBDC29F6-3102-6667-D572-D70E216C5A85}"/>
              </a:ext>
            </a:extLst>
          </p:cNvPr>
          <p:cNvGrpSpPr/>
          <p:nvPr/>
        </p:nvGrpSpPr>
        <p:grpSpPr>
          <a:xfrm>
            <a:off x="597117" y="2603494"/>
            <a:ext cx="7776946" cy="278743"/>
            <a:chOff x="597117" y="3035043"/>
            <a:chExt cx="7776946" cy="278743"/>
          </a:xfrm>
        </p:grpSpPr>
        <p:sp>
          <p:nvSpPr>
            <p:cNvPr id="3" name="내용 개체 틀 2">
              <a:extLst>
                <a:ext uri="{FF2B5EF4-FFF2-40B4-BE49-F238E27FC236}">
                  <a16:creationId xmlns:a16="http://schemas.microsoft.com/office/drawing/2014/main" id="{5FA8FA44-A990-E7EB-E31D-4AE244C317D2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8-38 |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원격 저장소를 복제하는 포크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D55070A1-B92F-0DBB-F59D-0DC02C127F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280AAF7B-6A25-2270-9CC5-665726CEC02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246" y="2947509"/>
            <a:ext cx="4829175" cy="238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72203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8.2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깃 명령으로 풀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리퀘스트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보내기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깃 명령으로 풀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리퀘스트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보내기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여러분의 계정으로 원격 저장소를 포크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(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복제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)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한 이후로도 원래의 원격 저장소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(</a:t>
            </a:r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kangtegong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/collaboration)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에는 계속해서 새로운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커밋이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쌓일 수 있음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 경우 여러분의 계정으로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포크한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원격 저장소는 원본 저장소에 비해 몇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뒤쳐지게 됨</a:t>
            </a:r>
          </a:p>
        </p:txBody>
      </p:sp>
    </p:spTree>
    <p:extLst>
      <p:ext uri="{BB962C8B-B14F-4D97-AF65-F5344CB8AC3E}">
        <p14:creationId xmlns:p14="http://schemas.microsoft.com/office/powerpoint/2010/main" val="96861800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8.2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깃 명령으로 풀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리퀘스트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보내기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E81DF2DD-7467-108B-F96F-B3973642172E}"/>
              </a:ext>
            </a:extLst>
          </p:cNvPr>
          <p:cNvGrpSpPr/>
          <p:nvPr/>
        </p:nvGrpSpPr>
        <p:grpSpPr>
          <a:xfrm>
            <a:off x="597117" y="1588425"/>
            <a:ext cx="7776946" cy="278743"/>
            <a:chOff x="597117" y="3035043"/>
            <a:chExt cx="7776946" cy="278743"/>
          </a:xfrm>
        </p:grpSpPr>
        <p:sp>
          <p:nvSpPr>
            <p:cNvPr id="3" name="내용 개체 틀 2">
              <a:extLst>
                <a:ext uri="{FF2B5EF4-FFF2-40B4-BE49-F238E27FC236}">
                  <a16:creationId xmlns:a16="http://schemas.microsoft.com/office/drawing/2014/main" id="{930A973C-3E82-2305-0998-C27C6DE8748F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8-39 |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원본 저장소에 비해 뒤쳐지게 되는 </a:t>
              </a:r>
              <a:r>
                <a:rPr lang="ko-KR" altLang="en-US" sz="1200" b="1" dirty="0" err="1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포크된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 저장소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D50350BF-5A18-46F8-902C-BF7D4E3DF4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A78D258B-0FAB-9B6A-3248-C6D4E648F6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117" y="1944760"/>
            <a:ext cx="4829175" cy="238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827854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8.2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깃 명령으로 풀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리퀘스트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보내기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깃 명령으로 풀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리퀘스트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보내기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 경우 여러분의 계정으로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포크한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원격 저장소가 원본 저장소에 비해 뒤쳐지지 않도록 맞춰주어야 함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이는 </a:t>
            </a:r>
            <a:r>
              <a:rPr lang="en-US" altLang="ko-KR" b="1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Fetch upstream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을 클릭한 후 </a:t>
            </a:r>
            <a:r>
              <a:rPr lang="en-US" altLang="ko-KR" b="1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Fetch and merge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를 클릭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참고로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upstream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은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포크했던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원본 저장소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 예제의 경우에는 </a:t>
            </a:r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kangtegong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계정의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collaboration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저장소를 의미</a:t>
            </a:r>
          </a:p>
        </p:txBody>
      </p:sp>
    </p:spTree>
    <p:extLst>
      <p:ext uri="{BB962C8B-B14F-4D97-AF65-F5344CB8AC3E}">
        <p14:creationId xmlns:p14="http://schemas.microsoft.com/office/powerpoint/2010/main" val="820645672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8.2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깃 명령으로 풀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리퀘스트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보내기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E81DF2DD-7467-108B-F96F-B3973642172E}"/>
              </a:ext>
            </a:extLst>
          </p:cNvPr>
          <p:cNvGrpSpPr/>
          <p:nvPr/>
        </p:nvGrpSpPr>
        <p:grpSpPr>
          <a:xfrm>
            <a:off x="597117" y="1588425"/>
            <a:ext cx="7776946" cy="278743"/>
            <a:chOff x="597117" y="3035043"/>
            <a:chExt cx="7776946" cy="278743"/>
          </a:xfrm>
        </p:grpSpPr>
        <p:sp>
          <p:nvSpPr>
            <p:cNvPr id="3" name="내용 개체 틀 2">
              <a:extLst>
                <a:ext uri="{FF2B5EF4-FFF2-40B4-BE49-F238E27FC236}">
                  <a16:creationId xmlns:a16="http://schemas.microsoft.com/office/drawing/2014/main" id="{930A973C-3E82-2305-0998-C27C6DE8748F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8-40 | ‘Fetch and merge’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클릭하기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D50350BF-5A18-46F8-902C-BF7D4E3DF4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F041148A-C527-CA79-765C-B40BA9A96A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117" y="1914347"/>
            <a:ext cx="6600825" cy="235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95294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8.2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깃 명령으로 풀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리퀘스트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보내기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002179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깃 명령으로 풀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리퀘스트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보내기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This branch is up to date with </a:t>
            </a:r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kangtegong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/</a:t>
            </a:r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collaboration:main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메시지가 뜬다면 여러분의 계정으로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포크한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저장소와 </a:t>
            </a:r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kangtegong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계정의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collaboration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 동일하게 맞춰진 것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이제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포크한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여러분의 저장소를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클론받으면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됨</a:t>
            </a:r>
          </a:p>
        </p:txBody>
      </p:sp>
    </p:spTree>
    <p:extLst>
      <p:ext uri="{BB962C8B-B14F-4D97-AF65-F5344CB8AC3E}">
        <p14:creationId xmlns:p14="http://schemas.microsoft.com/office/powerpoint/2010/main" val="3293145319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8.2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깃 명령으로 풀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리퀘스트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보내기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E81DF2DD-7467-108B-F96F-B3973642172E}"/>
              </a:ext>
            </a:extLst>
          </p:cNvPr>
          <p:cNvGrpSpPr/>
          <p:nvPr/>
        </p:nvGrpSpPr>
        <p:grpSpPr>
          <a:xfrm>
            <a:off x="597117" y="1588425"/>
            <a:ext cx="7776946" cy="278743"/>
            <a:chOff x="597117" y="3035043"/>
            <a:chExt cx="7776946" cy="278743"/>
          </a:xfrm>
        </p:grpSpPr>
        <p:sp>
          <p:nvSpPr>
            <p:cNvPr id="3" name="내용 개체 틀 2">
              <a:extLst>
                <a:ext uri="{FF2B5EF4-FFF2-40B4-BE49-F238E27FC236}">
                  <a16:creationId xmlns:a16="http://schemas.microsoft.com/office/drawing/2014/main" id="{930A973C-3E82-2305-0998-C27C6DE8748F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8-41 |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원본 저장소의 동일하게 맞춰진 </a:t>
              </a:r>
              <a:r>
                <a:rPr lang="ko-KR" altLang="en-US" sz="1200" b="1" dirty="0" err="1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포크된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 저장소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D50350BF-5A18-46F8-902C-BF7D4E3DF4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E91156D5-150A-CEE3-7518-6F7AD6F42B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117" y="1914347"/>
            <a:ext cx="6610350" cy="258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32634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8.2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깃 명령으로 풀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리퀘스트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보내기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002179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깃 명령으로 풀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리퀘스트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보내기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포크된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저장소의 모습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이제 이 저장소를 여러분의 컴퓨터로 클론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클론하는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방법은 앞선 절에서 설명했음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Code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를 클릭하고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SSH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를 클릭한 후 원격 저장소 경로를 복사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A376996-9F08-28DA-8C79-2C46E528EBC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216" y="1972462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61228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8.2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깃 명령으로 풀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리퀘스트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보내기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002179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깃 명령으로 풀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리퀘스트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보내기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이때 </a:t>
            </a:r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kangtegong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계정의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collaboration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저장소가 아닌 여러분 계정으로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포크한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collaboration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저장소를 클론</a:t>
            </a:r>
          </a:p>
        </p:txBody>
      </p:sp>
    </p:spTree>
    <p:extLst>
      <p:ext uri="{BB962C8B-B14F-4D97-AF65-F5344CB8AC3E}">
        <p14:creationId xmlns:p14="http://schemas.microsoft.com/office/powerpoint/2010/main" val="9623049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8.1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원격 저장소와 상호 작용하기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clone: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원격 저장소를 복제하기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marL="334963" lvl="1" indent="0">
              <a:buNone/>
            </a:pPr>
            <a:r>
              <a:rPr lang="ko-KR" altLang="en-US" b="1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특정 경로로 </a:t>
            </a:r>
            <a:r>
              <a:rPr lang="ko-KR" altLang="en-US" b="1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클론받기</a:t>
            </a:r>
            <a:endParaRPr lang="ko-KR" altLang="en-US" b="1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clone &lt;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원격 저장소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&gt;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는 암묵적으로 현재 경로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(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 예시의 경우에는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C:\)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에 원격 저장소를 클론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특정 경로에 원격 저장소를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클론받기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위해서는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clone &lt;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원격 저장소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&gt; &lt;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클론받을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경로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&gt;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형식으로 명령을 입력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가령 다음과 같이 입력한다면 원격 저장소는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C:\test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에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collaboration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저장소를 클론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8E2ABB6-3B29-5DFD-70EC-1D9C824665A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379" y="3815171"/>
            <a:ext cx="6610350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48763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8.2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깃 명령으로 풀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리퀘스트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보내기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E81DF2DD-7467-108B-F96F-B3973642172E}"/>
              </a:ext>
            </a:extLst>
          </p:cNvPr>
          <p:cNvGrpSpPr/>
          <p:nvPr/>
        </p:nvGrpSpPr>
        <p:grpSpPr>
          <a:xfrm>
            <a:off x="597117" y="1588425"/>
            <a:ext cx="7776946" cy="278743"/>
            <a:chOff x="597117" y="3035043"/>
            <a:chExt cx="7776946" cy="278743"/>
          </a:xfrm>
        </p:grpSpPr>
        <p:sp>
          <p:nvSpPr>
            <p:cNvPr id="3" name="내용 개체 틀 2">
              <a:extLst>
                <a:ext uri="{FF2B5EF4-FFF2-40B4-BE49-F238E27FC236}">
                  <a16:creationId xmlns:a16="http://schemas.microsoft.com/office/drawing/2014/main" id="{930A973C-3E82-2305-0998-C27C6DE8748F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8-42 | </a:t>
              </a:r>
              <a:r>
                <a:rPr lang="ko-KR" altLang="en-US" sz="1200" b="1" dirty="0" err="1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포크된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 저장소 클론하기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D50350BF-5A18-46F8-902C-BF7D4E3DF4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8322A1E5-F534-42C1-3A2D-71EB52D17F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561" y="1863758"/>
            <a:ext cx="7134225" cy="361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35382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8.2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깃 명령으로 풀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리퀘스트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보내기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002179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깃 명령으로 풀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리퀘스트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보내기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클론받으려는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경로에서 깃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배시를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열어주자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여기에서는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C:\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경로에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클론받기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위해 이 경로에서 깃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배시를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열겠음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그런 다음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clone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을 입력한 후 복사한 경로를 붙여 넣음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원격 저장소를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클론하는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명령은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clone &lt;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원격 저장소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&gt;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였음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F33B0B3-6DA6-E3BD-0369-70DCF30443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827" y="1980851"/>
            <a:ext cx="228600" cy="2286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0E36F6B-36ED-579B-0248-C84E2BD3675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049" y="3217353"/>
            <a:ext cx="7134225" cy="270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14785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8.2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깃 명령으로 풀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리퀘스트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보내기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002179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깃 명령으로 풀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리퀘스트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보내기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 자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이렇게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포크한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원격 저장소를 여러분의 컴퓨터로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클론받았음</a:t>
            </a:r>
            <a:endParaRPr lang="ko-KR" altLang="en-US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8B1A21A-57A7-4431-1F23-A8A2D1B0964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216" y="1972462"/>
            <a:ext cx="228600" cy="228600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93C4BB48-9BAB-9261-B2C3-44E8882168B2}"/>
              </a:ext>
            </a:extLst>
          </p:cNvPr>
          <p:cNvGrpSpPr/>
          <p:nvPr/>
        </p:nvGrpSpPr>
        <p:grpSpPr>
          <a:xfrm>
            <a:off x="597117" y="2301490"/>
            <a:ext cx="7776946" cy="278743"/>
            <a:chOff x="597117" y="3035043"/>
            <a:chExt cx="7776946" cy="278743"/>
          </a:xfrm>
        </p:grpSpPr>
        <p:sp>
          <p:nvSpPr>
            <p:cNvPr id="9" name="내용 개체 틀 2">
              <a:extLst>
                <a:ext uri="{FF2B5EF4-FFF2-40B4-BE49-F238E27FC236}">
                  <a16:creationId xmlns:a16="http://schemas.microsoft.com/office/drawing/2014/main" id="{34961090-12C7-C1B9-53D3-9CC76EDD3F5B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8-43 | </a:t>
              </a:r>
              <a:r>
                <a:rPr lang="ko-KR" altLang="en-US" sz="1200" b="1" dirty="0" err="1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클론받은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 원격 저장소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51EE453B-CBE9-857F-141A-AFAE920C95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9E645DE5-1B31-967C-5EF0-D1036938C11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117" y="2576823"/>
            <a:ext cx="3800475" cy="163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510711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8.2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깃 명령으로 풀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리퀘스트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보내기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002179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깃 명령으로 풀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리퀘스트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보내기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cd &lt;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경로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&gt;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명령은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&lt;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경로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&gt;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로 이동하는 명령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cd collaboration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명령을 입력하여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클론받은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원격 저장소로 이동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AD48EF4-5E97-840C-1778-C79912A7AFF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605" y="1973750"/>
            <a:ext cx="228600" cy="2286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C663642-1319-2136-1227-4F1E99BBEFE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438" y="2604695"/>
            <a:ext cx="710565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961763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8.2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깃 명령으로 풀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리퀘스트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보내기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002179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깃 명령으로 풀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리퀘스트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보내기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 풀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리퀘스트의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세 번째 단계는 ‘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생성 후 생성된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브랜치에서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작업하기’ 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브랜치를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만드는 명령은 앞선 장에서 배운 적이 있었음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branch &lt;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이름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&gt;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이었음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이름은 자유롭게 정해도 무방함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가령 </a:t>
            </a:r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add_myname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이라는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브랜치를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만들고 싶다면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branch </a:t>
            </a:r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add_myname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명령을 입력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1E1109F-9AF8-9E9E-202F-87107910183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438" y="1980851"/>
            <a:ext cx="228600" cy="2286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FC01BE4-9D58-3030-B1A0-22F7A69B2C5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438" y="3870189"/>
            <a:ext cx="7077075" cy="97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43236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8.2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깃 명령으로 풀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리퀘스트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보내기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002179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깃 명령으로 풀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리퀘스트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보내기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브랜치를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만들었다면 이제 만들어진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브랜치로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체크아웃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4F5CFA2-9F41-C9CB-3B09-3E17BB6CD4C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827" y="1980851"/>
            <a:ext cx="228600" cy="2286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3F70DC6-4FEA-BE70-55E9-9C9F3C4657A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201" y="2257688"/>
            <a:ext cx="7086600" cy="122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744769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8.2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깃 명령으로 풀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리퀘스트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보내기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002179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깃 명령으로 풀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리퀘스트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보내기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b="1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브랜치를</a:t>
            </a:r>
            <a:r>
              <a:rPr lang="ko-KR" altLang="en-US" b="1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만듦과 동시에 </a:t>
            </a:r>
            <a:r>
              <a:rPr lang="ko-KR" altLang="en-US" b="1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체크아웃하는</a:t>
            </a:r>
            <a:r>
              <a:rPr lang="ko-KR" altLang="en-US" b="1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명령도 배웠음</a:t>
            </a:r>
            <a:endParaRPr lang="en-US" altLang="ko-KR" b="1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checkout -b &lt;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이름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&gt;</a:t>
            </a:r>
            <a:r>
              <a:rPr lang="ko-KR" altLang="en-US" b="1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이었음</a:t>
            </a:r>
            <a:endParaRPr lang="en-US" altLang="ko-KR" b="1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b="1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즉</a:t>
            </a:r>
            <a:r>
              <a:rPr lang="en-US" altLang="ko-KR" b="1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branch </a:t>
            </a:r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add_myname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ko-KR" altLang="en-US" b="1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명령과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checkout </a:t>
            </a:r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add_myname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ko-KR" altLang="en-US" b="1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명령을 연이어 입력하는 대신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checkout -b </a:t>
            </a:r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add_myname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ko-KR" altLang="en-US" b="1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명령을 입력해도 됨</a:t>
            </a:r>
          </a:p>
        </p:txBody>
      </p:sp>
    </p:spTree>
    <p:extLst>
      <p:ext uri="{BB962C8B-B14F-4D97-AF65-F5344CB8AC3E}">
        <p14:creationId xmlns:p14="http://schemas.microsoft.com/office/powerpoint/2010/main" val="4159288863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8.2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깃 명령으로 풀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리퀘스트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보내기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002179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깃 명령으로 풀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리퀘스트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보내기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 지금까지 여러분은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포크한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저장소에서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브랜치를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만들고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해당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브랜치로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체크아웃까지 했음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이제 여기서 여러분이 하려던 작업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(&lt;li&gt;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태그로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깃허브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아이디 추가하기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)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을 하면 됨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메모장이나 코드 편집기로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index.html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을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열어줌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필자는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Visual Studio Code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라는 코드 편집기로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index.html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을 열어보자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현재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index.html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의 모습은 다음과 같음</a:t>
            </a:r>
            <a:endParaRPr lang="ko-KR" altLang="en-US" b="1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2756690-8DBC-266F-27EB-CF3D5926F39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216" y="1980851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374461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8.2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깃 명령으로 풀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리퀘스트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보내기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D4E3CF4-C220-22D8-7981-D67F9A5AB939}"/>
              </a:ext>
            </a:extLst>
          </p:cNvPr>
          <p:cNvGrpSpPr/>
          <p:nvPr/>
        </p:nvGrpSpPr>
        <p:grpSpPr>
          <a:xfrm>
            <a:off x="597117" y="1588425"/>
            <a:ext cx="7776946" cy="278743"/>
            <a:chOff x="597117" y="3035043"/>
            <a:chExt cx="7776946" cy="278743"/>
          </a:xfrm>
        </p:grpSpPr>
        <p:sp>
          <p:nvSpPr>
            <p:cNvPr id="6" name="내용 개체 틀 2">
              <a:extLst>
                <a:ext uri="{FF2B5EF4-FFF2-40B4-BE49-F238E27FC236}">
                  <a16:creationId xmlns:a16="http://schemas.microsoft.com/office/drawing/2014/main" id="{77374773-55C6-C4A3-43CB-6FC195DE85F7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8-44 | index.html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의 모습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8FAB4BDD-2F0D-9ECD-B077-CF08856340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B14274EC-D007-8B09-E759-BBE2B49CFC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561" y="1863758"/>
            <a:ext cx="712470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055277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8.2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깃 명령으로 풀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리퀘스트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보내기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002179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깃 명령으로 풀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리퀘스트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보내기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&lt;/</a:t>
            </a:r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ul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&gt;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태그 위에 다음과 같이 줄을 맞춰 여러분의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깃허브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아이디를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적어줌</a:t>
            </a:r>
            <a:endParaRPr lang="ko-KR" altLang="en-US" b="1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92C47DB-5F2B-D518-6E7C-AFE84B7C56A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605" y="1964073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9152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8.1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원격 저장소와 상호 작용하기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312697DB-4C27-C756-B2A0-0C488FBA416C}"/>
              </a:ext>
            </a:extLst>
          </p:cNvPr>
          <p:cNvGrpSpPr/>
          <p:nvPr/>
        </p:nvGrpSpPr>
        <p:grpSpPr>
          <a:xfrm>
            <a:off x="597117" y="1588425"/>
            <a:ext cx="7776946" cy="278743"/>
            <a:chOff x="597117" y="3035043"/>
            <a:chExt cx="7776946" cy="278743"/>
          </a:xfrm>
        </p:grpSpPr>
        <p:sp>
          <p:nvSpPr>
            <p:cNvPr id="6" name="내용 개체 틀 2">
              <a:extLst>
                <a:ext uri="{FF2B5EF4-FFF2-40B4-BE49-F238E27FC236}">
                  <a16:creationId xmlns:a16="http://schemas.microsoft.com/office/drawing/2014/main" id="{C5CB7029-0D48-3412-7209-156965DBE952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8-4 |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지정한 경로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(C:\test)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에 </a:t>
              </a:r>
              <a:r>
                <a:rPr lang="ko-KR" altLang="en-US" sz="1200" b="1" dirty="0" err="1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클론한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 원격 저장소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6B654F93-45C6-23EA-355F-BB19EF75E9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13F023EB-54FF-D329-5EF4-E5E2AD3014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117" y="1914347"/>
            <a:ext cx="2838450" cy="1724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030281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8.2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깃 명령으로 풀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리퀘스트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보내기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D4E3CF4-C220-22D8-7981-D67F9A5AB939}"/>
              </a:ext>
            </a:extLst>
          </p:cNvPr>
          <p:cNvGrpSpPr/>
          <p:nvPr/>
        </p:nvGrpSpPr>
        <p:grpSpPr>
          <a:xfrm>
            <a:off x="597117" y="1588425"/>
            <a:ext cx="7776946" cy="278743"/>
            <a:chOff x="597117" y="3035043"/>
            <a:chExt cx="7776946" cy="278743"/>
          </a:xfrm>
        </p:grpSpPr>
        <p:sp>
          <p:nvSpPr>
            <p:cNvPr id="6" name="내용 개체 틀 2">
              <a:extLst>
                <a:ext uri="{FF2B5EF4-FFF2-40B4-BE49-F238E27FC236}">
                  <a16:creationId xmlns:a16="http://schemas.microsoft.com/office/drawing/2014/main" id="{77374773-55C6-C4A3-43CB-6FC195DE85F7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8-45 | </a:t>
              </a:r>
              <a:r>
                <a:rPr lang="ko-KR" altLang="en-US" sz="1200" b="1" dirty="0" err="1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깃허브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 아이디 입력 후 저장하기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8FAB4BDD-2F0D-9ECD-B077-CF08856340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34A863E8-1CAF-011F-A35C-42880DE653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561" y="1863758"/>
            <a:ext cx="7105650" cy="401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853909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8.2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깃 명령으로 풀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리퀘스트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보내기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002179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깃 명령으로 풀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리퀘스트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보내기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 이제 이 변경 사항을 커밋하고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푸시하면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됨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커밋하기 전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git diff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명령으로 변경 사항이 올바르게 만들어졌는지 확인해 보자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다음과 같이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&lt;li&gt;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여러분의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깃허브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아이디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&lt;/li&gt;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한 줄이 추가됐다면 올바르게 작업한 것</a:t>
            </a:r>
            <a:endParaRPr lang="ko-KR" altLang="en-US" b="1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C4AAB53-AD59-D086-56C2-43AB23081A9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216" y="1980851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860000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8.2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깃 명령으로 풀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리퀘스트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보내기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002179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깃 명령으로 풀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리퀘스트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보내기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990CB3D-765E-9AD9-D1FE-E53784A1327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696" y="1938950"/>
            <a:ext cx="7153275" cy="416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33672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8.2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깃 명령으로 풀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리퀘스트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보내기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002179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깃 명령으로 풀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리퀘스트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보내기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 이제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index.html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을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필자는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메시지를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add </a:t>
            </a:r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myname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in index.html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로 하겠음</a:t>
            </a:r>
            <a:endParaRPr lang="ko-KR" altLang="en-US" b="1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514A017-F724-1060-BD25-860F34B0BFA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216" y="1980851"/>
            <a:ext cx="228600" cy="2286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7CCFF5B-9717-95D2-1B61-46FB0F45585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540" y="2593730"/>
            <a:ext cx="7124700" cy="231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141809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8.2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깃 명령으로 풀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리퀘스트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보내기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262237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깃 명령으로 풀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리퀘스트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보내기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 이제 풀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리퀘스트의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네 번째 단계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‘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작업한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푸시하기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’ 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add_myname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이라는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브랜치를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원격 저장소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origin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에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푸시하겠다는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의미로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push origin </a:t>
            </a:r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add_myname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명령을 입력하면 </a:t>
            </a:r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add_myname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브랜치가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원격 저장소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origin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에 푸시</a:t>
            </a:r>
            <a:endParaRPr lang="ko-KR" altLang="en-US" b="1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C5DF9DA-51F6-6822-C976-FB7D1F4E4D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605" y="1972462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043066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8.2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깃 명령으로 풀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리퀘스트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보내기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262237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깃 명령으로 풀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리퀘스트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보내기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65D915C-44B7-D8D0-053B-ACA6B7DE352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789" y="1909107"/>
            <a:ext cx="6967254" cy="4570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529929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8.2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깃 명령으로 풀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리퀘스트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보내기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262237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깃 명령으로 풀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리퀘스트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보내기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 자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마지막으로 풀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리퀘스트를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보내자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포크한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원격 저장소로 돌아가보면 </a:t>
            </a:r>
            <a:r>
              <a:rPr lang="en-US" altLang="ko-KR" b="1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Compare &amp; pull request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버튼이 생겼을 것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이를 클릭해 보자</a:t>
            </a:r>
            <a:endParaRPr lang="ko-KR" altLang="en-US" b="1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444DC6E-6DC9-84A4-2AB9-7A5C93EE8B4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827" y="1972462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044761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8.2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깃 명령으로 풀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리퀘스트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보내기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F1EF64D7-BC57-8D8F-2FF8-8D1BB4CF9980}"/>
              </a:ext>
            </a:extLst>
          </p:cNvPr>
          <p:cNvGrpSpPr/>
          <p:nvPr/>
        </p:nvGrpSpPr>
        <p:grpSpPr>
          <a:xfrm>
            <a:off x="597117" y="1588425"/>
            <a:ext cx="7776946" cy="278743"/>
            <a:chOff x="597117" y="3035043"/>
            <a:chExt cx="7776946" cy="278743"/>
          </a:xfrm>
        </p:grpSpPr>
        <p:sp>
          <p:nvSpPr>
            <p:cNvPr id="3" name="내용 개체 틀 2">
              <a:extLst>
                <a:ext uri="{FF2B5EF4-FFF2-40B4-BE49-F238E27FC236}">
                  <a16:creationId xmlns:a16="http://schemas.microsoft.com/office/drawing/2014/main" id="{DCBE6E5C-FC60-7BF9-5B36-55FAE2998210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8-46 | ‘Compare &amp; pull request’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클릭하기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A37F8B90-E9BE-87D9-C0AF-2EA71B8DC24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DFFEC537-4DC3-A527-172E-3232CCEF71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339" y="1880791"/>
            <a:ext cx="7086600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15019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8.2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깃 명령으로 풀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리퀘스트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보내기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262237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깃 명령으로 풀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리퀘스트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보내기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 풀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리퀘스트를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보내는 화면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b="1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Create pull request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버튼을 클릭</a:t>
            </a:r>
            <a:endParaRPr lang="ko-KR" altLang="en-US" b="1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CB5BD14-4CB1-03F8-5B02-A5F4F0E4FF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827" y="1980851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136812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8.2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깃 명령으로 풀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리퀘스트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보내기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F1EF64D7-BC57-8D8F-2FF8-8D1BB4CF9980}"/>
              </a:ext>
            </a:extLst>
          </p:cNvPr>
          <p:cNvGrpSpPr/>
          <p:nvPr/>
        </p:nvGrpSpPr>
        <p:grpSpPr>
          <a:xfrm>
            <a:off x="597117" y="1588425"/>
            <a:ext cx="7776946" cy="278743"/>
            <a:chOff x="597117" y="3035043"/>
            <a:chExt cx="7776946" cy="278743"/>
          </a:xfrm>
        </p:grpSpPr>
        <p:sp>
          <p:nvSpPr>
            <p:cNvPr id="3" name="내용 개체 틀 2">
              <a:extLst>
                <a:ext uri="{FF2B5EF4-FFF2-40B4-BE49-F238E27FC236}">
                  <a16:creationId xmlns:a16="http://schemas.microsoft.com/office/drawing/2014/main" id="{DCBE6E5C-FC60-7BF9-5B36-55FAE2998210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8-47 | ‘Create pull request’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클릭하기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A37F8B90-E9BE-87D9-C0AF-2EA71B8DC24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D66BFD7A-ADBE-5CEE-0D77-9FAEEB3B0B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728" y="1863758"/>
            <a:ext cx="7096125" cy="451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1791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8.1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원격 저장소와 상호 작용하기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clone: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원격 저장소를 복제하기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클론받은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원격 저장소를 확인해 보자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확인했다면 이 저장소는 삭제해도 좋음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96B707F-C213-E53D-DF97-11DB9F9FBC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216" y="1980851"/>
            <a:ext cx="228600" cy="2286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D984644F-FFBB-4551-BC0A-7BE19AD7CD71}"/>
              </a:ext>
            </a:extLst>
          </p:cNvPr>
          <p:cNvGrpSpPr/>
          <p:nvPr/>
        </p:nvGrpSpPr>
        <p:grpSpPr>
          <a:xfrm>
            <a:off x="597117" y="2611883"/>
            <a:ext cx="7776946" cy="278743"/>
            <a:chOff x="597117" y="3035043"/>
            <a:chExt cx="7776946" cy="278743"/>
          </a:xfrm>
        </p:grpSpPr>
        <p:sp>
          <p:nvSpPr>
            <p:cNvPr id="8" name="내용 개체 틀 2">
              <a:extLst>
                <a:ext uri="{FF2B5EF4-FFF2-40B4-BE49-F238E27FC236}">
                  <a16:creationId xmlns:a16="http://schemas.microsoft.com/office/drawing/2014/main" id="{C4C637FF-F585-23AF-36C2-820AE89616D3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8-5 |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성공적으로 </a:t>
              </a:r>
              <a:r>
                <a:rPr lang="ko-KR" altLang="en-US" sz="1200" b="1" dirty="0" err="1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클론된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 원격 저장소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A3AA5DAE-1C45-5D35-5574-19F5B1A83D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E381AB83-01DE-3792-422A-EFDDED59488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728" y="2895605"/>
            <a:ext cx="3562350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158055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8.2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깃 명령으로 풀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리퀘스트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보내기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262237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깃 명령으로 풀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리퀘스트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보내기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 </a:t>
            </a:r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kangtegong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계정의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collaboration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저장소에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pull request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가 생성</a:t>
            </a:r>
            <a:endParaRPr lang="ko-KR" altLang="en-US" b="1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1C28318-5584-7B7D-4ED5-DA3D43D14ED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605" y="1972462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615625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8.2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깃 명령으로 풀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리퀘스트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보내기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F1EF64D7-BC57-8D8F-2FF8-8D1BB4CF9980}"/>
              </a:ext>
            </a:extLst>
          </p:cNvPr>
          <p:cNvGrpSpPr/>
          <p:nvPr/>
        </p:nvGrpSpPr>
        <p:grpSpPr>
          <a:xfrm>
            <a:off x="597117" y="1588425"/>
            <a:ext cx="7776946" cy="278743"/>
            <a:chOff x="597117" y="3035043"/>
            <a:chExt cx="7776946" cy="278743"/>
          </a:xfrm>
        </p:grpSpPr>
        <p:sp>
          <p:nvSpPr>
            <p:cNvPr id="3" name="내용 개체 틀 2">
              <a:extLst>
                <a:ext uri="{FF2B5EF4-FFF2-40B4-BE49-F238E27FC236}">
                  <a16:creationId xmlns:a16="http://schemas.microsoft.com/office/drawing/2014/main" id="{DCBE6E5C-FC60-7BF9-5B36-55FAE2998210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8-48 |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성공적으로 생성된 풀 </a:t>
              </a:r>
              <a:r>
                <a:rPr lang="ko-KR" altLang="en-US" sz="1200" b="1" dirty="0" err="1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리퀘스트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A37F8B90-E9BE-87D9-C0AF-2EA71B8DC24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F313BEA1-E3A5-56E2-1D80-70E8F45EA4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425" y="1863758"/>
            <a:ext cx="7115175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85339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8.2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깃 명령으로 풀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리퀘스트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보내기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262237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깃 명령으로 풀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리퀘스트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보내기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여기까지 잘 했다면 여러분의 할 일은 끝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이제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collaboration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저장소의 소유자인 </a:t>
            </a:r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kangtegong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(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필자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)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 여러분의 풀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리퀘스트를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병합해 주거나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댓글을 달아줄 것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다음 사진은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collaboration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저장소의 소유자 시점에서 바라본 여러분의 풀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리퀘스트</a:t>
            </a:r>
            <a:endParaRPr lang="ko-KR" altLang="en-US" b="1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F20C2E4-05AD-A53B-546B-2AF69EFE380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352" y="1998765"/>
            <a:ext cx="209550" cy="20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273318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8.2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깃 명령으로 풀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리퀘스트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보내기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F1EF64D7-BC57-8D8F-2FF8-8D1BB4CF9980}"/>
              </a:ext>
            </a:extLst>
          </p:cNvPr>
          <p:cNvGrpSpPr/>
          <p:nvPr/>
        </p:nvGrpSpPr>
        <p:grpSpPr>
          <a:xfrm>
            <a:off x="597117" y="1588425"/>
            <a:ext cx="7776946" cy="278743"/>
            <a:chOff x="597117" y="3035043"/>
            <a:chExt cx="7776946" cy="278743"/>
          </a:xfrm>
        </p:grpSpPr>
        <p:sp>
          <p:nvSpPr>
            <p:cNvPr id="3" name="내용 개체 틀 2">
              <a:extLst>
                <a:ext uri="{FF2B5EF4-FFF2-40B4-BE49-F238E27FC236}">
                  <a16:creationId xmlns:a16="http://schemas.microsoft.com/office/drawing/2014/main" id="{DCBE6E5C-FC60-7BF9-5B36-55FAE2998210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8-49 |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저장소 소유자 시점에서 본 풀 </a:t>
              </a:r>
              <a:r>
                <a:rPr lang="ko-KR" altLang="en-US" sz="1200" b="1" dirty="0" err="1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리퀘스트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A37F8B90-E9BE-87D9-C0AF-2EA71B8DC24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CFE7916D-0ECF-B9C8-FF6D-262703F3B5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339" y="1897569"/>
            <a:ext cx="7105650" cy="408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054442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8.2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깃 명령으로 풀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리퀘스트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보내기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262237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깃 명령으로 풀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리퀘스트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보내기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풀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리퀘스트가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병합된 모습과 간단한 댓글이 달린 모습은 다음과 같음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풀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리퀘스트가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병합됐다면 이제 </a:t>
            </a:r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kangtegong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의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collaboration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저장소에서 여러분의 변경 사항을 확인할 수 있음</a:t>
            </a:r>
            <a:endParaRPr lang="ko-KR" altLang="en-US" b="1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3A74E09-3DC6-0AF4-6B39-D5B750F60B9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352" y="1973598"/>
            <a:ext cx="209550" cy="20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795930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8.2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깃 명령으로 풀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리퀘스트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보내기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F1EF64D7-BC57-8D8F-2FF8-8D1BB4CF9980}"/>
              </a:ext>
            </a:extLst>
          </p:cNvPr>
          <p:cNvGrpSpPr/>
          <p:nvPr/>
        </p:nvGrpSpPr>
        <p:grpSpPr>
          <a:xfrm>
            <a:off x="597117" y="1588425"/>
            <a:ext cx="7776946" cy="278743"/>
            <a:chOff x="597117" y="3035043"/>
            <a:chExt cx="7776946" cy="278743"/>
          </a:xfrm>
        </p:grpSpPr>
        <p:sp>
          <p:nvSpPr>
            <p:cNvPr id="3" name="내용 개체 틀 2">
              <a:extLst>
                <a:ext uri="{FF2B5EF4-FFF2-40B4-BE49-F238E27FC236}">
                  <a16:creationId xmlns:a16="http://schemas.microsoft.com/office/drawing/2014/main" id="{DCBE6E5C-FC60-7BF9-5B36-55FAE2998210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8-50 |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풀 </a:t>
              </a:r>
              <a:r>
                <a:rPr lang="ko-KR" altLang="en-US" sz="1200" b="1" dirty="0" err="1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리퀘스트가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 병합된 모습과 댓글이 달린 모습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A37F8B90-E9BE-87D9-C0AF-2EA71B8DC24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1413374F-AF6C-0BEB-62BE-09BC055854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814" y="1863758"/>
            <a:ext cx="7115175" cy="295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006406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8.3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더 나아가기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262237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더 나아가기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지금까지 명령어로 깃을 다루는 방법에 대해 알아보았음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비록 이 책에서는 분량상 깃의 수많은 명령과 옵션을 전부 다루지는 않았지만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지금까지 설명한 명령들만 제대로 숙지해도 여러분이 추후 깃을 활용하는 데는 큰 지장이 없음</a:t>
            </a:r>
            <a:endParaRPr lang="ko-KR" altLang="en-US" b="1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BDC7D6B5-0038-B823-8FDD-14CC433F8579}"/>
              </a:ext>
            </a:extLst>
          </p:cNvPr>
          <p:cNvGrpSpPr/>
          <p:nvPr/>
        </p:nvGrpSpPr>
        <p:grpSpPr>
          <a:xfrm>
            <a:off x="597117" y="2888720"/>
            <a:ext cx="7776946" cy="278743"/>
            <a:chOff x="597117" y="3035043"/>
            <a:chExt cx="7776946" cy="278743"/>
          </a:xfrm>
        </p:grpSpPr>
        <p:sp>
          <p:nvSpPr>
            <p:cNvPr id="3" name="내용 개체 틀 2">
              <a:extLst>
                <a:ext uri="{FF2B5EF4-FFF2-40B4-BE49-F238E27FC236}">
                  <a16:creationId xmlns:a16="http://schemas.microsoft.com/office/drawing/2014/main" id="{BF8D7745-B214-9676-DB1F-D7A6AB98D616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8-51 |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수많은 깃 명령어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860DB822-9691-5E90-946F-22DFF52ED8B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A8395785-DF53-F787-2F62-CC1A119DEE7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728" y="3150430"/>
            <a:ext cx="7086600" cy="254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87851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8.3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더 나아가기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262237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&lt;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명령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&gt; --help: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매뉴얼 페이지 보기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필자가 가장 추천하는 방법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깃 명령 뒤에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--help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를 치면 해당 명령에 대한 자세한 설명이 담긴 매뉴얼 페이지가 브라우저로 열림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7284428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8.3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더 나아가기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262237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&lt;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명령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&gt; --help: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매뉴얼 페이지 보기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1  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가령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commit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명령에 대한 자세한 설명을 보기 위해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commit --help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를 입력해 보자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D7D5A92-BD92-6D93-6FC1-CDCB6C7E018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827" y="1972462"/>
            <a:ext cx="228600" cy="2286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1673AC5-6158-3E52-D4B8-6E4914780E2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768" y="2537191"/>
            <a:ext cx="7067550" cy="97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248931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8.3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더 나아가기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262237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&lt;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명령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&gt; --help: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매뉴얼 페이지 보기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 브라우저에 다음과 같은 페이지가 열림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AFD0249-3AC7-3244-2726-76A360F6DA9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827" y="1972462"/>
            <a:ext cx="228600" cy="228600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9272B64F-9E12-772D-6362-28F80B572BA9}"/>
              </a:ext>
            </a:extLst>
          </p:cNvPr>
          <p:cNvGrpSpPr/>
          <p:nvPr/>
        </p:nvGrpSpPr>
        <p:grpSpPr>
          <a:xfrm>
            <a:off x="597117" y="2284712"/>
            <a:ext cx="7776946" cy="278743"/>
            <a:chOff x="597117" y="3035043"/>
            <a:chExt cx="7776946" cy="278743"/>
          </a:xfrm>
        </p:grpSpPr>
        <p:sp>
          <p:nvSpPr>
            <p:cNvPr id="9" name="내용 개체 틀 2">
              <a:extLst>
                <a:ext uri="{FF2B5EF4-FFF2-40B4-BE49-F238E27FC236}">
                  <a16:creationId xmlns:a16="http://schemas.microsoft.com/office/drawing/2014/main" id="{819E1349-E0CA-5DD2-E9CA-344F196ED826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8-52 | git commit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매뉴얼 페이지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975F888D-72F9-58AE-D665-022BED8A00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08ABDEE9-81F2-3547-5671-5B12388B051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339" y="2549905"/>
            <a:ext cx="5419725" cy="299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7047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8.1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원격 저장소와 상호 작용하기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remote: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원격 저장소를 추가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조회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삭제하기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이번에는 원격 저장소와의 두 번째 상호 작용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리모트에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대해 학습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remote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는 원격 저장소를 추가하고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조회하고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삭제할 수 있는 명령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 명령을 자세히 학습하기 앞서 우선 상호 작용할 원격 저장소를 만들어 보자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깃허브로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가보자</a:t>
            </a:r>
          </a:p>
        </p:txBody>
      </p:sp>
    </p:spTree>
    <p:extLst>
      <p:ext uri="{BB962C8B-B14F-4D97-AF65-F5344CB8AC3E}">
        <p14:creationId xmlns:p14="http://schemas.microsoft.com/office/powerpoint/2010/main" val="3660679610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8.3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더 나아가기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262237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&lt;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명령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&gt; --help: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매뉴얼 페이지 보기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 매뉴얼 페이지에는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commit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명령에 대한 자세한 설명이 담겨 있음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commit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명령은 무엇인지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어떻게 사용해야 하는지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 명령과 함께 사용할 수 있는 옵션에는 어떤 것들이 있는지 등 자세한 설명이 적혀 있음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영어로 되어 있지만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이보다 신뢰성 높고 자세한 자료는 없다고 보아도 무방함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71079553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8.3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더 나아가기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262237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&lt;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명령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&gt; --help: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매뉴얼 페이지 보기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 스크롤을 내려보면 여러분들이 학습한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-m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옵션도 보임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-m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옵션은 간단한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메시지를 통해 커밋할 때 사용한다고 했음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commit -m "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메시지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"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36D4E0C-9B19-3BBD-7E69-305E6808B9A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216" y="1972462"/>
            <a:ext cx="228600" cy="228600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4300BDAC-7190-F12F-2F0D-D8986CCB2A67}"/>
              </a:ext>
            </a:extLst>
          </p:cNvPr>
          <p:cNvGrpSpPr/>
          <p:nvPr/>
        </p:nvGrpSpPr>
        <p:grpSpPr>
          <a:xfrm>
            <a:off x="597117" y="2964221"/>
            <a:ext cx="7776946" cy="278743"/>
            <a:chOff x="597117" y="3035043"/>
            <a:chExt cx="7776946" cy="278743"/>
          </a:xfrm>
        </p:grpSpPr>
        <p:sp>
          <p:nvSpPr>
            <p:cNvPr id="7" name="내용 개체 틀 2">
              <a:extLst>
                <a:ext uri="{FF2B5EF4-FFF2-40B4-BE49-F238E27FC236}">
                  <a16:creationId xmlns:a16="http://schemas.microsoft.com/office/drawing/2014/main" id="{2A356D4D-A02D-508B-80E7-2247DAF389D4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8-53 | git commit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에서 사용할 수 있는 옵션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8" name="Picture 2">
              <a:extLst>
                <a:ext uri="{FF2B5EF4-FFF2-40B4-BE49-F238E27FC236}">
                  <a16:creationId xmlns:a16="http://schemas.microsoft.com/office/drawing/2014/main" id="{6A2D44F7-0FA5-AFE2-529B-4AB5582CE61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BE4CC092-F700-0BDF-96E4-D8728F28DFC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117" y="3239448"/>
            <a:ext cx="7086600" cy="140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90859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8.3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더 나아가기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262237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&lt;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명령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&gt; --help: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매뉴얼 페이지 보기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 다른 명령어도 마찬가지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이번에는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log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명령에 대한 매뉴얼 페이지도 볼까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?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DF605B0-7023-EC37-0A84-3E6A5D27EF4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216" y="1980490"/>
            <a:ext cx="228600" cy="2286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03F6F8C-9483-0C5D-FAA2-E9316838120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551" y="2561997"/>
            <a:ext cx="7105650" cy="96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317098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8.3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더 나아가기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262237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&lt;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명령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&gt; --help: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매뉴얼 페이지 보기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 마찬가지로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log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와 관련한 정보를 자세히 담고 있는 매뉴얼 페이지가 나타남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0B17D33-BEC0-F3AA-D3C9-C1824E39339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216" y="1980851"/>
            <a:ext cx="228600" cy="228600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BC2F4CD9-00D1-84CB-9250-BD86DB0BEAFB}"/>
              </a:ext>
            </a:extLst>
          </p:cNvPr>
          <p:cNvGrpSpPr/>
          <p:nvPr/>
        </p:nvGrpSpPr>
        <p:grpSpPr>
          <a:xfrm>
            <a:off x="597117" y="2318268"/>
            <a:ext cx="7776946" cy="278743"/>
            <a:chOff x="597117" y="3035043"/>
            <a:chExt cx="7776946" cy="278743"/>
          </a:xfrm>
        </p:grpSpPr>
        <p:sp>
          <p:nvSpPr>
            <p:cNvPr id="7" name="내용 개체 틀 2">
              <a:extLst>
                <a:ext uri="{FF2B5EF4-FFF2-40B4-BE49-F238E27FC236}">
                  <a16:creationId xmlns:a16="http://schemas.microsoft.com/office/drawing/2014/main" id="{869A28BA-0C00-98C1-51C0-3C14B0DD0AFD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8-54 | git log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매뉴얼 페이지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8" name="Picture 2">
              <a:extLst>
                <a:ext uri="{FF2B5EF4-FFF2-40B4-BE49-F238E27FC236}">
                  <a16:creationId xmlns:a16="http://schemas.microsoft.com/office/drawing/2014/main" id="{BB88CFE0-6DBA-1BA2-1ED1-5224A5F760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5849CA3F-A787-2F52-2CB5-4444368B786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258" y="2590559"/>
            <a:ext cx="5381625" cy="314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811177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8.3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더 나아가기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262237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&lt;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명령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&gt; --help: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매뉴얼 페이지 보기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매뉴얼 페이지에 나오는 모든 내용을 알아야 한다는 부담감은 갖지 않아도 됨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앞서 설명했듯 이 책에서 설명한 명령만 잘 파악해도 기본적인 깃 사용에는 큰 지장이 없기 때문임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여기까지 읽었다면 이미 깃에 대한 입문은 잘 끝마친 셈이니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매뉴얼 페이지에서 생소한 내용을 접하더라도 부담 갖지 말고 ‘깃의 고수가 되기 위한 과정’ 정도로 생각해 주자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42595363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8.3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더 나아가기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262237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git-scm.com: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공식 사이트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두 번째로 추천하는 학습 방법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깃을 처음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내려받고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설치했던 사이트를 기억해보자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다시 한번 접속해 볼까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?</a:t>
            </a: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 다음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URL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에 접속한 다음 </a:t>
            </a:r>
            <a:r>
              <a:rPr lang="en-US" altLang="ko-KR" b="1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Documentation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을 클릭해 보자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927F28B-655E-F8D6-AF74-8BC9B1D5D04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216" y="2979141"/>
            <a:ext cx="228600" cy="2286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3121F44-A765-464C-2C1E-C7E72E3E683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666" y="3300412"/>
            <a:ext cx="1924050" cy="25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65777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8.3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더 나아가기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153CB37-DE33-860F-6135-6BB24760823A}"/>
              </a:ext>
            </a:extLst>
          </p:cNvPr>
          <p:cNvGrpSpPr/>
          <p:nvPr/>
        </p:nvGrpSpPr>
        <p:grpSpPr>
          <a:xfrm>
            <a:off x="597117" y="1588425"/>
            <a:ext cx="7776946" cy="278743"/>
            <a:chOff x="597117" y="3035043"/>
            <a:chExt cx="7776946" cy="278743"/>
          </a:xfrm>
        </p:grpSpPr>
        <p:sp>
          <p:nvSpPr>
            <p:cNvPr id="6" name="내용 개체 틀 2">
              <a:extLst>
                <a:ext uri="{FF2B5EF4-FFF2-40B4-BE49-F238E27FC236}">
                  <a16:creationId xmlns:a16="http://schemas.microsoft.com/office/drawing/2014/main" id="{7781D9F0-BB00-50F2-92FB-5EBF9CE20AF7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8-55 |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깃 공식 페이지 접속 화면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8" name="Picture 2">
              <a:extLst>
                <a:ext uri="{FF2B5EF4-FFF2-40B4-BE49-F238E27FC236}">
                  <a16:creationId xmlns:a16="http://schemas.microsoft.com/office/drawing/2014/main" id="{429884B6-C657-E73E-AFB1-277FA1C32C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8B2D7A67-EC3F-0031-0CA3-0CEE82CEE7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203" y="1855369"/>
            <a:ext cx="6515100" cy="3724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207289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8.3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더 나아가기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262237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git-scm.com: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공식 사이트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b="1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 Reference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를 클릭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73B957B-0286-715F-CB59-8D743A77E6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605" y="1980851"/>
            <a:ext cx="228600" cy="228600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1D1A3E54-07ED-328C-AE12-C2780CC1F9E2}"/>
              </a:ext>
            </a:extLst>
          </p:cNvPr>
          <p:cNvGrpSpPr/>
          <p:nvPr/>
        </p:nvGrpSpPr>
        <p:grpSpPr>
          <a:xfrm>
            <a:off x="597117" y="2293101"/>
            <a:ext cx="7776946" cy="278743"/>
            <a:chOff x="597117" y="3035043"/>
            <a:chExt cx="7776946" cy="278743"/>
          </a:xfrm>
        </p:grpSpPr>
        <p:sp>
          <p:nvSpPr>
            <p:cNvPr id="9" name="내용 개체 틀 2">
              <a:extLst>
                <a:ext uri="{FF2B5EF4-FFF2-40B4-BE49-F238E27FC236}">
                  <a16:creationId xmlns:a16="http://schemas.microsoft.com/office/drawing/2014/main" id="{45496815-88A2-5EC4-C726-44B2A3F6CF1B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8-56 | ‘Reference’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클릭하기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5705C583-1B78-7055-CE35-AB726E8237F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E0CE8538-EABA-BCCC-BDEA-1CBCDCC1D6C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117" y="2568434"/>
            <a:ext cx="6457950" cy="317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271521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8.3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더 나아가기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262237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git-scm.com: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공식 사이트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 </a:t>
            </a:r>
            <a:r>
              <a:rPr lang="en-US" altLang="ko-KR" b="1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Reference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에서는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--help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옵션으로 볼 수 있었던 매뉴얼을 볼 수 있음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1D1A3E54-07ED-328C-AE12-C2780CC1F9E2}"/>
              </a:ext>
            </a:extLst>
          </p:cNvPr>
          <p:cNvGrpSpPr/>
          <p:nvPr/>
        </p:nvGrpSpPr>
        <p:grpSpPr>
          <a:xfrm>
            <a:off x="597117" y="2293101"/>
            <a:ext cx="7776946" cy="278743"/>
            <a:chOff x="597117" y="3035043"/>
            <a:chExt cx="7776946" cy="278743"/>
          </a:xfrm>
        </p:grpSpPr>
        <p:sp>
          <p:nvSpPr>
            <p:cNvPr id="9" name="내용 개체 틀 2">
              <a:extLst>
                <a:ext uri="{FF2B5EF4-FFF2-40B4-BE49-F238E27FC236}">
                  <a16:creationId xmlns:a16="http://schemas.microsoft.com/office/drawing/2014/main" id="{45496815-88A2-5EC4-C726-44B2A3F6CF1B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8-57 |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깃 공식 페이지의 ‘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Reference’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페이지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5705C583-1B78-7055-CE35-AB726E8237F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927DCC24-DD04-53A2-962B-035177FB1A5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994" y="1989764"/>
            <a:ext cx="228600" cy="2286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78D906C-E3E4-55CA-2F32-E80C8AA215D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728" y="2562002"/>
            <a:ext cx="6777386" cy="3911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342525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8.3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더 나아가기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262237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git-scm.com: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공식 사이트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 --help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명령을 쳤을 때와 비슷하게 대부분의 문서가 영어로 되어 있지만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간혹 한국어로 번역된 문서를 볼 수도 있음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DCE8AF5-9CC9-65C3-AD97-3C7B096B21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827" y="1989764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9037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8.1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원격 저장소와 상호 작용하기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remote: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원격 저장소를 추가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조회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삭제하기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 원격 저장소를 생성하는 방법은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5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장에서 설명했음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여러분의 프로필 페이지에서 </a:t>
            </a:r>
            <a:r>
              <a:rPr lang="en-US" altLang="ko-KR" b="1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Repositories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의 </a:t>
            </a:r>
            <a:r>
              <a:rPr lang="en-US" altLang="ko-KR" b="1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New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를 클릭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962562F-22AD-BE69-0E7C-E09E794D799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216" y="1980851"/>
            <a:ext cx="228600" cy="228600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3D6AD15B-86B1-DB50-F99E-A6FF9A743572}"/>
              </a:ext>
            </a:extLst>
          </p:cNvPr>
          <p:cNvGrpSpPr/>
          <p:nvPr/>
        </p:nvGrpSpPr>
        <p:grpSpPr>
          <a:xfrm>
            <a:off x="597117" y="2611883"/>
            <a:ext cx="7776946" cy="278743"/>
            <a:chOff x="597117" y="3035043"/>
            <a:chExt cx="7776946" cy="278743"/>
          </a:xfrm>
        </p:grpSpPr>
        <p:sp>
          <p:nvSpPr>
            <p:cNvPr id="7" name="내용 개체 틀 2">
              <a:extLst>
                <a:ext uri="{FF2B5EF4-FFF2-40B4-BE49-F238E27FC236}">
                  <a16:creationId xmlns:a16="http://schemas.microsoft.com/office/drawing/2014/main" id="{F6AF1EA2-59A5-0A9D-D39D-F4A4761A6820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8-6 | ‘Repositories’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의 ‘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New’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클릭하기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8" name="Picture 2">
              <a:extLst>
                <a:ext uri="{FF2B5EF4-FFF2-40B4-BE49-F238E27FC236}">
                  <a16:creationId xmlns:a16="http://schemas.microsoft.com/office/drawing/2014/main" id="{DE71EE3D-68D1-A44F-98C2-B5DC4379A7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FE864918-BAAE-882C-D27E-8945B1A3E7C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117" y="2921027"/>
            <a:ext cx="7086600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21608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8.3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더 나아가기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1D1A3E54-07ED-328C-AE12-C2780CC1F9E2}"/>
              </a:ext>
            </a:extLst>
          </p:cNvPr>
          <p:cNvGrpSpPr/>
          <p:nvPr/>
        </p:nvGrpSpPr>
        <p:grpSpPr>
          <a:xfrm>
            <a:off x="597117" y="1588425"/>
            <a:ext cx="7776946" cy="278743"/>
            <a:chOff x="597117" y="3035043"/>
            <a:chExt cx="7776946" cy="278743"/>
          </a:xfrm>
        </p:grpSpPr>
        <p:sp>
          <p:nvSpPr>
            <p:cNvPr id="9" name="내용 개체 틀 2">
              <a:extLst>
                <a:ext uri="{FF2B5EF4-FFF2-40B4-BE49-F238E27FC236}">
                  <a16:creationId xmlns:a16="http://schemas.microsoft.com/office/drawing/2014/main" id="{45496815-88A2-5EC4-C726-44B2A3F6CF1B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8-58 | Reference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페이지의 다국어 지원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5705C583-1B78-7055-CE35-AB726E8237F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6FCA5F2B-10BC-0128-A7CD-F05C185EDB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814" y="1866913"/>
            <a:ext cx="70866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487155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8.3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더 나아가기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262237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git-scm.com: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공식 사이트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이번에는 </a:t>
            </a:r>
            <a:r>
              <a:rPr lang="en-US" altLang="ko-KR" b="1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Book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을 클릭해 보자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깃을 자세히 학습할 수 있는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『Pro Git』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이라는 책을 소개하는 페이지로 이동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이는 웹 사이트에서도 읽을 수 있고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pdf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파일로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내려받아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읽어볼 수도 있음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D3833DC-2817-01E5-E0DF-7C454B2171E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216" y="1972462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718538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8.3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더 나아가기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1D1A3E54-07ED-328C-AE12-C2780CC1F9E2}"/>
              </a:ext>
            </a:extLst>
          </p:cNvPr>
          <p:cNvGrpSpPr/>
          <p:nvPr/>
        </p:nvGrpSpPr>
        <p:grpSpPr>
          <a:xfrm>
            <a:off x="597117" y="1588425"/>
            <a:ext cx="7776946" cy="278743"/>
            <a:chOff x="597117" y="3035043"/>
            <a:chExt cx="7776946" cy="278743"/>
          </a:xfrm>
        </p:grpSpPr>
        <p:sp>
          <p:nvSpPr>
            <p:cNvPr id="9" name="내용 개체 틀 2">
              <a:extLst>
                <a:ext uri="{FF2B5EF4-FFF2-40B4-BE49-F238E27FC236}">
                  <a16:creationId xmlns:a16="http://schemas.microsoft.com/office/drawing/2014/main" id="{45496815-88A2-5EC4-C726-44B2A3F6CF1B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8-59 | ‘Book’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클릭하기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5705C583-1B78-7055-CE35-AB726E8237F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D86E36B4-3D32-1614-60A8-495D9E0F78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561" y="1863758"/>
            <a:ext cx="7096125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532215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8.3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더 나아가기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262237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git-scm.com: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공식 사이트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좌측을 보면 </a:t>
            </a:r>
            <a:r>
              <a:rPr lang="ko-KR" altLang="en-US" b="1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한국어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가 있음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이를 클릭해 보자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FEC3284-26E6-58C7-36FC-4343189C405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827" y="1980851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669391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8.3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더 나아가기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1D1A3E54-07ED-328C-AE12-C2780CC1F9E2}"/>
              </a:ext>
            </a:extLst>
          </p:cNvPr>
          <p:cNvGrpSpPr/>
          <p:nvPr/>
        </p:nvGrpSpPr>
        <p:grpSpPr>
          <a:xfrm>
            <a:off x="597117" y="1588425"/>
            <a:ext cx="7776946" cy="278743"/>
            <a:chOff x="597117" y="3035043"/>
            <a:chExt cx="7776946" cy="278743"/>
          </a:xfrm>
        </p:grpSpPr>
        <p:sp>
          <p:nvSpPr>
            <p:cNvPr id="9" name="내용 개체 틀 2">
              <a:extLst>
                <a:ext uri="{FF2B5EF4-FFF2-40B4-BE49-F238E27FC236}">
                  <a16:creationId xmlns:a16="http://schemas.microsoft.com/office/drawing/2014/main" id="{45496815-88A2-5EC4-C726-44B2A3F6CF1B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8-60 | ‘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한국어’ 클릭하기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5705C583-1B78-7055-CE35-AB726E8237F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649DF864-04E9-732B-5935-C54314A806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728" y="1843537"/>
            <a:ext cx="7105650" cy="404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322520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8.3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더 나아가기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262237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git-scm.com: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공식 사이트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한국어판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『Pro Git』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을 볼 수 있음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A066F8A-0EBE-AB18-1BBE-099A7F5328C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216" y="1980851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470876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8.3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더 나아가기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1D1A3E54-07ED-328C-AE12-C2780CC1F9E2}"/>
              </a:ext>
            </a:extLst>
          </p:cNvPr>
          <p:cNvGrpSpPr/>
          <p:nvPr/>
        </p:nvGrpSpPr>
        <p:grpSpPr>
          <a:xfrm>
            <a:off x="597117" y="1588425"/>
            <a:ext cx="7776946" cy="278743"/>
            <a:chOff x="597117" y="3035043"/>
            <a:chExt cx="7776946" cy="278743"/>
          </a:xfrm>
        </p:grpSpPr>
        <p:sp>
          <p:nvSpPr>
            <p:cNvPr id="9" name="내용 개체 틀 2">
              <a:extLst>
                <a:ext uri="{FF2B5EF4-FFF2-40B4-BE49-F238E27FC236}">
                  <a16:creationId xmlns:a16="http://schemas.microsoft.com/office/drawing/2014/main" id="{45496815-88A2-5EC4-C726-44B2A3F6CF1B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8-61 |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한국어판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Pro Git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5705C583-1B78-7055-CE35-AB726E8237F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E7D8CF3D-17BE-2695-D428-D04A5CBA20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950" y="1872402"/>
            <a:ext cx="6457950" cy="3629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685593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8.3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더 나아가기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262237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git-scm.com: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공식 사이트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『Pro Git』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은 깃의 동작과 깃 명령을 자세히 학습할 수 있는 좋은 참고 도서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매우 좋은 책이지만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깃을 처음 배우는 초심자에게는 다소 어려울 수 있는 책이기도 함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여러분은 이 책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『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모두의 깃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&amp;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깃허브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』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로 깃의 기본 원리를 익혔기 때문에 이제는 심화 학습 자료나 백과사전으로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『Pro Git』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을 선택해도 무리는 없을 것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50462656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8.3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더 나아가기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262237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모두의 심화 학습 저장소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마지막은 필자의 심화 학습 저장소를 이용하는 방법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추후 깃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깃허브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소스트리에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주요한 변동이 생기거나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여러분이 알면 좋을 만한 심화 자료가 생긴다면 관련 내용을 다음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깃허브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저장소에 지속적으로 업로드할 예정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꼭 알고 싶은 깃 관련 개념이 있다면 위 저장소에 이슈를 남기거나 필자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(tegongkang@gmail.com)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에게 이메일을 보내주자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위 저장소에 업로드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또한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모두와 나누고 싶은 깃 관련 개념이 있다면 위 저장소로 풀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리퀘스트를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보내는 것도 좋음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00ACA3F-991E-31A2-6A6A-74071B035EF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383" y="2880963"/>
            <a:ext cx="3990975" cy="25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1231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8.1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원격 저장소와 상호 작용하기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remote: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원격 저장소를 추가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조회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삭제하기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 저장소 이름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(Repository name)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은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test-repo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로 하겠음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이때 원활한 실습을 위해 그림 속 박스 친 부분은 체크하지 말고 </a:t>
            </a:r>
            <a:r>
              <a:rPr lang="en-US" altLang="ko-KR" b="1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Create repository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를 클릭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4A69942-8B10-A88B-D720-551DF5C4AD5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827" y="1977945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8223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8.1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원격 저장소와 상호 작용하기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3D6AD15B-86B1-DB50-F99E-A6FF9A743572}"/>
              </a:ext>
            </a:extLst>
          </p:cNvPr>
          <p:cNvGrpSpPr/>
          <p:nvPr/>
        </p:nvGrpSpPr>
        <p:grpSpPr>
          <a:xfrm>
            <a:off x="597117" y="1596814"/>
            <a:ext cx="7776946" cy="278743"/>
            <a:chOff x="597117" y="3035043"/>
            <a:chExt cx="7776946" cy="278743"/>
          </a:xfrm>
        </p:grpSpPr>
        <p:sp>
          <p:nvSpPr>
            <p:cNvPr id="7" name="내용 개체 틀 2">
              <a:extLst>
                <a:ext uri="{FF2B5EF4-FFF2-40B4-BE49-F238E27FC236}">
                  <a16:creationId xmlns:a16="http://schemas.microsoft.com/office/drawing/2014/main" id="{F6AF1EA2-59A5-0A9D-D39D-F4A4761A6820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8-7 |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원격 저장소 생성하기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8" name="Picture 2">
              <a:extLst>
                <a:ext uri="{FF2B5EF4-FFF2-40B4-BE49-F238E27FC236}">
                  <a16:creationId xmlns:a16="http://schemas.microsoft.com/office/drawing/2014/main" id="{DE71EE3D-68D1-A44F-98C2-B5DC4379A7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AA5E0D34-779B-9064-C96E-D1CCB43738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425" y="1880791"/>
            <a:ext cx="4305300" cy="442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6531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8.1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원격 저장소와 상호 작용하기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remote: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원격 저장소를 추가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조회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삭제하기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 생성된 원격 저장소의 모습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이제부터 여러분은 이 절 전체에 걸쳐 이 저장소와 상호 작용하는 연습을 할 예정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7DC1CBD-D288-E249-7512-1A068B894CE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827" y="1980851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1487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8.1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원격 저장소와 상호 작용하기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3D6AD15B-86B1-DB50-F99E-A6FF9A743572}"/>
              </a:ext>
            </a:extLst>
          </p:cNvPr>
          <p:cNvGrpSpPr/>
          <p:nvPr/>
        </p:nvGrpSpPr>
        <p:grpSpPr>
          <a:xfrm>
            <a:off x="597117" y="1596814"/>
            <a:ext cx="7776946" cy="278743"/>
            <a:chOff x="597117" y="3035043"/>
            <a:chExt cx="7776946" cy="278743"/>
          </a:xfrm>
        </p:grpSpPr>
        <p:sp>
          <p:nvSpPr>
            <p:cNvPr id="7" name="내용 개체 틀 2">
              <a:extLst>
                <a:ext uri="{FF2B5EF4-FFF2-40B4-BE49-F238E27FC236}">
                  <a16:creationId xmlns:a16="http://schemas.microsoft.com/office/drawing/2014/main" id="{F6AF1EA2-59A5-0A9D-D39D-F4A4761A6820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8-8 |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생성된 원격 저장소의 모습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8" name="Picture 2">
              <a:extLst>
                <a:ext uri="{FF2B5EF4-FFF2-40B4-BE49-F238E27FC236}">
                  <a16:creationId xmlns:a16="http://schemas.microsoft.com/office/drawing/2014/main" id="{DE71EE3D-68D1-A44F-98C2-B5DC4379A7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1D3446F0-84C4-53CB-7491-971B973096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728" y="1880536"/>
            <a:ext cx="7086600" cy="3419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9165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>
            <a:extLst>
              <a:ext uri="{FF2B5EF4-FFF2-40B4-BE49-F238E27FC236}">
                <a16:creationId xmlns:a16="http://schemas.microsoft.com/office/drawing/2014/main" id="{B2904635-757E-46A2-A3AE-A1BC61000D01}"/>
              </a:ext>
            </a:extLst>
          </p:cNvPr>
          <p:cNvSpPr txBox="1">
            <a:spLocks/>
          </p:cNvSpPr>
          <p:nvPr/>
        </p:nvSpPr>
        <p:spPr>
          <a:xfrm>
            <a:off x="0" y="2460970"/>
            <a:ext cx="9144000" cy="76040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>
            <a:lvl1pPr marL="0" algn="ctr" defTabSz="457200" rtl="0" eaLnBrk="1" latinLnBrk="0" hangingPunct="1">
              <a:spcBef>
                <a:spcPct val="0"/>
              </a:spcBef>
              <a:buNone/>
              <a:defRPr lang="en-US" sz="4800" b="1" kern="1200" dirty="0">
                <a:solidFill>
                  <a:schemeClr val="bg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1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n-cs"/>
              </a:rPr>
              <a:t>PART 2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1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n-cs"/>
              </a:rPr>
              <a:t>명령어로 깃 다루기</a:t>
            </a:r>
            <a:endParaRPr kumimoji="0" lang="ko-KR" altLang="ko-KR" b="1" i="0" u="none" strike="noStrike" kern="1200" cap="none" spc="0" normalizeH="0" baseline="0" noProof="0" dirty="0">
              <a:ln>
                <a:noFill/>
              </a:ln>
              <a:solidFill>
                <a:srgbClr val="464646">
                  <a:lumMod val="50000"/>
                </a:srgbClr>
              </a:solidFill>
              <a:effectLst/>
              <a:uLnTx/>
              <a:uFillTx/>
              <a:latin typeface="KoPub돋움체_Pro Bold" panose="02020603020101020101" pitchFamily="18" charset="-127"/>
              <a:ea typeface="KoPub돋움체_Pro Bold" panose="020206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87642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8.1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원격 저장소와 상호 작용하기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remote: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원격 저장소를 추가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조회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삭제하기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 원격 저장소를 만들었다면 이제 여러분의 컴퓨터에 로컬 저장소를 만들어 보자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test-repo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라는 폴더를 만들고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그 안에서 깃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배시를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열어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</a:t>
            </a:r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init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명령으로 로컬 저장소를 만들어 보자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필자는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C:\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경로에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test-repo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폴더를 만들고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그 안에서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</a:t>
            </a:r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init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명령을 입력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1AB5A56-0461-760C-C06E-183A7858041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605" y="1972462"/>
            <a:ext cx="228600" cy="2286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A9F6CAA-6A04-500F-93DF-BC57222C33A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318" y="3191005"/>
            <a:ext cx="7124700" cy="124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5551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8.1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원격 저장소와 상호 작용하기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remote: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원격 저장소를 추가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조회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삭제하기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 생성된 로컬 저장소의 모습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아직 버전을 관리할 어떤 대상도 없음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B3369B6-9B99-CE35-B9AC-464A4C293ED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216" y="1989240"/>
            <a:ext cx="228600" cy="2286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CD6D174B-4942-8A4C-31DB-42575FF1BD4A}"/>
              </a:ext>
            </a:extLst>
          </p:cNvPr>
          <p:cNvGrpSpPr/>
          <p:nvPr/>
        </p:nvGrpSpPr>
        <p:grpSpPr>
          <a:xfrm>
            <a:off x="597117" y="2637050"/>
            <a:ext cx="7776946" cy="278743"/>
            <a:chOff x="597117" y="3035043"/>
            <a:chExt cx="7776946" cy="278743"/>
          </a:xfrm>
        </p:grpSpPr>
        <p:sp>
          <p:nvSpPr>
            <p:cNvPr id="9" name="내용 개체 틀 2">
              <a:extLst>
                <a:ext uri="{FF2B5EF4-FFF2-40B4-BE49-F238E27FC236}">
                  <a16:creationId xmlns:a16="http://schemas.microsoft.com/office/drawing/2014/main" id="{98BE114B-5FF6-E922-24F8-3188FCFCAE9A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8-9 |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생성된 로컬 저장소의 모습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4F5EB64C-9B48-658A-CBEF-BF034CF0A01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34FC3340-A96E-08C9-D6EC-D50025CAC61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339" y="2954583"/>
            <a:ext cx="3143250" cy="194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5791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8.1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원격 저장소와 상호 작용하기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remote: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원격 저장소를 추가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조회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삭제하기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현재 상황을 그림으로 표현하면 다음과 같음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현재 로컬 저장소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test-repo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는 원격 저장소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test-repo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의 존재를 알지 못함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로컬 저장소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test-repo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는 원격 저장소 </a:t>
            </a:r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testrepo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와 상호 작용할 수 없음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로컬 저장소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test-repo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가 원격 저장소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test-repo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와 상호 작용하려면 원격 저장소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test-repo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를 로컬 저장소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test-repo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에 추가</a:t>
            </a:r>
          </a:p>
        </p:txBody>
      </p:sp>
    </p:spTree>
    <p:extLst>
      <p:ext uri="{BB962C8B-B14F-4D97-AF65-F5344CB8AC3E}">
        <p14:creationId xmlns:p14="http://schemas.microsoft.com/office/powerpoint/2010/main" val="10557433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8.1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원격 저장소와 상호 작용하기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8FEA90D-D447-28AD-21C6-BCF6CD5D4837}"/>
              </a:ext>
            </a:extLst>
          </p:cNvPr>
          <p:cNvGrpSpPr/>
          <p:nvPr/>
        </p:nvGrpSpPr>
        <p:grpSpPr>
          <a:xfrm>
            <a:off x="597117" y="1596814"/>
            <a:ext cx="7776946" cy="278743"/>
            <a:chOff x="597117" y="3035043"/>
            <a:chExt cx="7776946" cy="278743"/>
          </a:xfrm>
        </p:grpSpPr>
        <p:sp>
          <p:nvSpPr>
            <p:cNvPr id="3" name="내용 개체 틀 2">
              <a:extLst>
                <a:ext uri="{FF2B5EF4-FFF2-40B4-BE49-F238E27FC236}">
                  <a16:creationId xmlns:a16="http://schemas.microsoft.com/office/drawing/2014/main" id="{51DBF951-68BD-195D-EDD4-E8B983D1EE46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8-10 |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현재 로컬 저장소와 원격 저장소의 상황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E759F35C-FDA8-3DBD-E657-2E23119B3F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14CBF849-3F03-E77E-A456-A47626F63D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117" y="1896344"/>
            <a:ext cx="4848225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2813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8.1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원격 저장소와 상호 작용하기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remote: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원격 저장소를 추가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조회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삭제하기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 로컬 저장소에 원격 저장소를 추가하는 명령은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remote add &lt;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원격 저장소 이름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&gt;&lt;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원격 저장소 경로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&gt;</a:t>
            </a: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앞서 생성한 원격 저장소의 경로는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(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원격 저장소에 들어가보면 확인할 수 있듯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) </a:t>
            </a:r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git@github.com:first-github-user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/test-</a:t>
            </a:r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repo.git</a:t>
            </a:r>
            <a:endParaRPr lang="ko-KR" altLang="en-US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269B59F-7DEB-4482-8590-671F24EF81F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216" y="1972462"/>
            <a:ext cx="228600" cy="228600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C5136688-D078-DB50-4FB5-76843669E4DF}"/>
              </a:ext>
            </a:extLst>
          </p:cNvPr>
          <p:cNvGrpSpPr/>
          <p:nvPr/>
        </p:nvGrpSpPr>
        <p:grpSpPr>
          <a:xfrm>
            <a:off x="597117" y="3224280"/>
            <a:ext cx="7776946" cy="278743"/>
            <a:chOff x="597117" y="3035043"/>
            <a:chExt cx="7776946" cy="278743"/>
          </a:xfrm>
        </p:grpSpPr>
        <p:sp>
          <p:nvSpPr>
            <p:cNvPr id="7" name="내용 개체 틀 2">
              <a:extLst>
                <a:ext uri="{FF2B5EF4-FFF2-40B4-BE49-F238E27FC236}">
                  <a16:creationId xmlns:a16="http://schemas.microsoft.com/office/drawing/2014/main" id="{B8214797-0C2D-81DE-548C-913AA5C28857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8-11 |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원격 저장소의 경로 확인하기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8" name="Picture 2">
              <a:extLst>
                <a:ext uri="{FF2B5EF4-FFF2-40B4-BE49-F238E27FC236}">
                  <a16:creationId xmlns:a16="http://schemas.microsoft.com/office/drawing/2014/main" id="{D9A96CBF-3830-7833-2A65-221DE4C33A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60A38F3B-5E9C-38B8-8BD2-2D6A1427EDD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950" y="3499613"/>
            <a:ext cx="7134225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2041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8.1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원격 저장소와 상호 작용하기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remote: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원격 저장소를 추가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조회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삭제하기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 이 원격 저장소를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origin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이라는 이름으로 로컬 저장소에 추가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명령은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remote add origin &lt;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원격 저장소 경로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&gt;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를 입력하면 됨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이렇게 원격 저장소를 추가하면 추후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origin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이라는 이름으로 </a:t>
            </a:r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git@github.com:first-github-user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/test-</a:t>
            </a:r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repo.git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과 상호 작용할 수 있음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F912BD9-CFB0-71AF-EC3F-5C9BDC47E34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216" y="1972462"/>
            <a:ext cx="228600" cy="2286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87BA373-7217-38A4-6167-09688380362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660" y="3233213"/>
            <a:ext cx="7124700" cy="96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9415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8.1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원격 저장소와 상호 작용하기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remote: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원격 저장소를 추가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조회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삭제하기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원격 저장소에서 다음 그림 속 박스를 그대로 복사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-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붙여넣기 해도 무방함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74BF86D-03AC-975A-1E78-CEE6F8B7F218}"/>
              </a:ext>
            </a:extLst>
          </p:cNvPr>
          <p:cNvGrpSpPr/>
          <p:nvPr/>
        </p:nvGrpSpPr>
        <p:grpSpPr>
          <a:xfrm>
            <a:off x="597117" y="2301490"/>
            <a:ext cx="7776946" cy="278743"/>
            <a:chOff x="597117" y="3035043"/>
            <a:chExt cx="7776946" cy="278743"/>
          </a:xfrm>
        </p:grpSpPr>
        <p:sp>
          <p:nvSpPr>
            <p:cNvPr id="3" name="내용 개체 틀 2">
              <a:extLst>
                <a:ext uri="{FF2B5EF4-FFF2-40B4-BE49-F238E27FC236}">
                  <a16:creationId xmlns:a16="http://schemas.microsoft.com/office/drawing/2014/main" id="{F92D51DF-DF6B-4053-1419-70D41B555078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8-12 |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원격 저장소 추가하기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C583DFFD-11B9-69C4-8339-4AF187CC99E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EC70CAB1-8559-81AF-BC1F-DABD2353AF9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117" y="2602245"/>
            <a:ext cx="6657975" cy="3209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1009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8.1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원격 저장소와 상호 작용하기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remote: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원격 저장소를 추가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조회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삭제하기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 추가된 원격 저장소 목록은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remote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명령으로 확인할 수 있음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방금 추가했던 원격 저장소의 이름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(origin)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 보임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324D634-A0C5-62FA-B1A0-77D8CE4D994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827" y="1980851"/>
            <a:ext cx="228600" cy="2286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0F04708-C103-12A6-7CEA-52BCC7EA4D5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660" y="2579136"/>
            <a:ext cx="7086600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3639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8.1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원격 저장소와 상호 작용하기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remote: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원격 저장소를 추가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조회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삭제하기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remote -v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또는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remote --verbose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명령을 입력하면 원격 저장소의 이름과 경로를 함께 확인할 수 있음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83912E9-B489-A004-CA52-2432ACD62C9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827" y="1972462"/>
            <a:ext cx="228600" cy="2286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22245CC-D791-7712-D7E9-413E82F791F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388" y="2534195"/>
            <a:ext cx="7134225" cy="155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617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8.1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원격 저장소와 상호 작용하기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remote: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원격 저장소를 추가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조회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삭제하기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지금까지의 상황을 그림으로 표현하면 그림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8-13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과 같음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로컬 저장소에 원격 저장소를 추가했기 때문에 이제 로컬 저장소는 이 원격 저장소와 상호 작용할 수 있게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됐음</a:t>
            </a:r>
            <a:endParaRPr lang="ko-KR" altLang="en-US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67208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>
            <a:extLst>
              <a:ext uri="{FF2B5EF4-FFF2-40B4-BE49-F238E27FC236}">
                <a16:creationId xmlns:a16="http://schemas.microsoft.com/office/drawing/2014/main" id="{B2904635-757E-46A2-A3AE-A1BC61000D01}"/>
              </a:ext>
            </a:extLst>
          </p:cNvPr>
          <p:cNvSpPr txBox="1">
            <a:spLocks/>
          </p:cNvSpPr>
          <p:nvPr/>
        </p:nvSpPr>
        <p:spPr>
          <a:xfrm>
            <a:off x="0" y="1076785"/>
            <a:ext cx="9144000" cy="47517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>
            <a:lvl1pPr marL="0" algn="ctr" defTabSz="457200" rtl="0" eaLnBrk="1" latinLnBrk="0" hangingPunct="1">
              <a:spcBef>
                <a:spcPct val="0"/>
              </a:spcBef>
              <a:buNone/>
              <a:defRPr lang="en-US" sz="4800" b="1" kern="1200" dirty="0">
                <a:solidFill>
                  <a:schemeClr val="bg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8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장 명령어로 </a:t>
            </a:r>
            <a:r>
              <a:rPr kumimoji="0" lang="ko-KR" alt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깃허브로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다루기</a:t>
            </a:r>
            <a:endParaRPr kumimoji="0" lang="ko-KR" altLang="ko-KR" sz="2800" b="1" i="0" u="none" strike="noStrike" kern="1200" cap="none" spc="0" normalizeH="0" baseline="0" noProof="0" dirty="0">
              <a:ln>
                <a:noFill/>
              </a:ln>
              <a:solidFill>
                <a:srgbClr val="464646">
                  <a:lumMod val="50000"/>
                </a:srgbClr>
              </a:solidFill>
              <a:effectLst/>
              <a:uLnTx/>
              <a:uFillTx/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24EA895D-A5A5-075E-8F77-3D354D19CF96}"/>
              </a:ext>
            </a:extLst>
          </p:cNvPr>
          <p:cNvSpPr txBox="1">
            <a:spLocks/>
          </p:cNvSpPr>
          <p:nvPr/>
        </p:nvSpPr>
        <p:spPr>
          <a:xfrm>
            <a:off x="1100357" y="1774471"/>
            <a:ext cx="7330579" cy="373709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>
            <a:lvl1pPr marL="0" algn="ctr" defTabSz="457200" rtl="0" eaLnBrk="1" latinLnBrk="0" hangingPunct="1">
              <a:spcBef>
                <a:spcPct val="0"/>
              </a:spcBef>
              <a:buNone/>
              <a:defRPr lang="en-US" sz="4800" b="1" kern="1200" dirty="0">
                <a:solidFill>
                  <a:schemeClr val="bg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n-cs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KoPub돋움체_Pro Light" panose="02020603020101020101" pitchFamily="18" charset="-127"/>
                <a:ea typeface="KoPub돋움체_Pro Light" panose="02020603020101020101" pitchFamily="18" charset="-127"/>
              </a:rPr>
              <a:t>8.1 |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KoPub돋움체_Pro Light" panose="02020603020101020101" pitchFamily="18" charset="-127"/>
                <a:ea typeface="KoPub돋움체_Pro Light" panose="02020603020101020101" pitchFamily="18" charset="-127"/>
              </a:rPr>
              <a:t>원격 저장소와 상호 작용하기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KoPub돋움체_Pro Light" panose="02020603020101020101" pitchFamily="18" charset="-127"/>
              <a:ea typeface="KoPub돋움체_Pro Light" panose="02020603020101020101" pitchFamily="18" charset="-127"/>
            </a:endParaRPr>
          </a:p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KoPub돋움체_Pro Light" panose="02020603020101020101" pitchFamily="18" charset="-127"/>
                <a:ea typeface="KoPub돋움체_Pro Light" panose="02020603020101020101" pitchFamily="18" charset="-127"/>
              </a:rPr>
              <a:t>8.2 |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KoPub돋움체_Pro Light" panose="02020603020101020101" pitchFamily="18" charset="-127"/>
                <a:ea typeface="KoPub돋움체_Pro Light" panose="02020603020101020101" pitchFamily="18" charset="-127"/>
              </a:rPr>
              <a:t>깃 명령으로 풀 </a:t>
            </a:r>
            <a:r>
              <a:rPr kumimoji="0" lang="ko-KR" alt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KoPub돋움체_Pro Light" panose="02020603020101020101" pitchFamily="18" charset="-127"/>
                <a:ea typeface="KoPub돋움체_Pro Light" panose="02020603020101020101" pitchFamily="18" charset="-127"/>
              </a:rPr>
              <a:t>리퀘스트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KoPub돋움체_Pro Light" panose="02020603020101020101" pitchFamily="18" charset="-127"/>
                <a:ea typeface="KoPub돋움체_Pro Light" panose="02020603020101020101" pitchFamily="18" charset="-127"/>
              </a:rPr>
              <a:t> 보내기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KoPub돋움체_Pro Light" panose="02020603020101020101" pitchFamily="18" charset="-127"/>
              <a:ea typeface="KoPub돋움체_Pro Light" panose="02020603020101020101" pitchFamily="18" charset="-127"/>
            </a:endParaRPr>
          </a:p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KoPub돋움체_Pro Light" panose="02020603020101020101" pitchFamily="18" charset="-127"/>
                <a:ea typeface="KoPub돋움체_Pro Light" panose="02020603020101020101" pitchFamily="18" charset="-127"/>
              </a:rPr>
              <a:t>8.3 |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KoPub돋움체_Pro Light" panose="02020603020101020101" pitchFamily="18" charset="-127"/>
                <a:ea typeface="KoPub돋움체_Pro Light" panose="02020603020101020101" pitchFamily="18" charset="-127"/>
              </a:rPr>
              <a:t>더 나아가기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KoPub돋움체_Pro Light" panose="02020603020101020101" pitchFamily="18" charset="-127"/>
              <a:ea typeface="KoPub돋움체_Pro 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32855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8.1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원격 저장소와 상호 작용하기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FA62355C-A13F-C8E1-936C-6D6FA3BD8619}"/>
              </a:ext>
            </a:extLst>
          </p:cNvPr>
          <p:cNvGrpSpPr/>
          <p:nvPr/>
        </p:nvGrpSpPr>
        <p:grpSpPr>
          <a:xfrm>
            <a:off x="597117" y="1596814"/>
            <a:ext cx="7776946" cy="278743"/>
            <a:chOff x="597117" y="3035043"/>
            <a:chExt cx="7776946" cy="278743"/>
          </a:xfrm>
        </p:grpSpPr>
        <p:sp>
          <p:nvSpPr>
            <p:cNvPr id="3" name="내용 개체 틀 2">
              <a:extLst>
                <a:ext uri="{FF2B5EF4-FFF2-40B4-BE49-F238E27FC236}">
                  <a16:creationId xmlns:a16="http://schemas.microsoft.com/office/drawing/2014/main" id="{63A20760-22A6-1B09-D4EE-D8D5F0CB0981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8-13 |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현재 로컬 저장소와 원격 저장소의 상황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AD7583BB-558B-E8E1-C9D8-13F91932886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C00D4B0B-6D9C-4FF3-EA31-DB5E8732D7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117" y="1922736"/>
            <a:ext cx="5229225" cy="376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4753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8.1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원격 저장소와 상호 작용하기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remote: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원격 저장소를 추가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조회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삭제하기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 origin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이라는 이름은 얼마든지 바꿀 수 있음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원격 저장소의 이름을 바꾸는 명령은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remote rename &lt;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기존 원격 저장소 이름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&gt; &lt;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바꿀 원격 저장소 이름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&gt;</a:t>
            </a: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원격 저장소의 이름을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origin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에서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changed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로 바꾼 뒤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remote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또는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remote -v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명령으로 확인해 보자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490A7FC-BE9C-9BE9-7C60-8FAC908A6CD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605" y="1989240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8020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8.1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원격 저장소와 상호 작용하기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remote: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원격 저장소를 추가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조회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삭제하기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ko-KR" altLang="en-US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A20A096-7D6C-AAE5-1580-D6E33F822C7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524" y="1907228"/>
            <a:ext cx="7115175" cy="3362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7346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8.1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원격 저장소와 상호 작용하기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remote: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원격 저장소를 추가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조회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삭제하기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추가한 원격 저장소를 삭제하는 방법도 알아보자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추가한 원격 저장소를 삭제하는 명령은 간단함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remote remove &lt;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원격 저장소 이름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&gt;</a:t>
            </a: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가령 원격 저장소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changed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를 삭제하는 명령은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remote remove changed</a:t>
            </a: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삭제한 후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remote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명령을 쳤을 때 아무것도 나오지 않는다면 성공적으로 삭제된 것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88BF6C4-A122-1771-3A9D-743CF89E46A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216" y="1972462"/>
            <a:ext cx="228600" cy="2286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E170E70-506B-5EF4-694D-D518B2E83EB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302" y="3582274"/>
            <a:ext cx="7115175" cy="179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2977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8.1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원격 저장소와 상호 작용하기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push: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원격 저장소에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밀어넣기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이제 원격 저장소와의 세 번째 상호 작용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git push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에 대해 알아보자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푸시는 로컬 저장소의 변경 사항을 원격 저장소에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밀어넣는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방법이라고 했음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실습을 통해 익혀보자</a:t>
            </a:r>
          </a:p>
        </p:txBody>
      </p:sp>
    </p:spTree>
    <p:extLst>
      <p:ext uri="{BB962C8B-B14F-4D97-AF65-F5344CB8AC3E}">
        <p14:creationId xmlns:p14="http://schemas.microsoft.com/office/powerpoint/2010/main" val="22755066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8.1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원격 저장소와 상호 작용하기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push: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원격 저장소에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밀어넣기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 우선 버전을 관리할 대상을 만들어 보자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로컬 저장소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test-repo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에 문자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A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가 적힌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a.txt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파일을 생성한 뒤 저장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013CD43-F641-947E-71AB-EE96544D38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605" y="1972462"/>
            <a:ext cx="228600" cy="228600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2D29E811-F8D6-210B-6E64-16AA97AA9EE7}"/>
              </a:ext>
            </a:extLst>
          </p:cNvPr>
          <p:cNvGrpSpPr/>
          <p:nvPr/>
        </p:nvGrpSpPr>
        <p:grpSpPr>
          <a:xfrm>
            <a:off x="597117" y="2611883"/>
            <a:ext cx="7776946" cy="278743"/>
            <a:chOff x="597117" y="3035043"/>
            <a:chExt cx="7776946" cy="278743"/>
          </a:xfrm>
        </p:grpSpPr>
        <p:sp>
          <p:nvSpPr>
            <p:cNvPr id="7" name="내용 개체 틀 2">
              <a:extLst>
                <a:ext uri="{FF2B5EF4-FFF2-40B4-BE49-F238E27FC236}">
                  <a16:creationId xmlns:a16="http://schemas.microsoft.com/office/drawing/2014/main" id="{67B47237-8B23-EC40-E062-DC6D01150D8A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8-14 | a.txt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파일 만들기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8" name="Picture 2">
              <a:extLst>
                <a:ext uri="{FF2B5EF4-FFF2-40B4-BE49-F238E27FC236}">
                  <a16:creationId xmlns:a16="http://schemas.microsoft.com/office/drawing/2014/main" id="{F170010C-DBB1-223B-1A37-063FD0A99C5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F62F7775-1941-B1CF-0D3F-6BE7D02D21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191" y="2885119"/>
            <a:ext cx="5514975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2938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8.1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원격 저장소와 상호 작용하기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push: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원격 저장소에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밀어넣기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 이를 스테이지에 추가하고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first commit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이라는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메시지로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</a:t>
            </a:r>
            <a:endParaRPr lang="ko-KR" altLang="en-US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CB86270-AC48-3B82-285E-824E471B910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438" y="1983636"/>
            <a:ext cx="228600" cy="2286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A4F4F20-B738-C326-9E7D-CE010738710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271" y="2285738"/>
            <a:ext cx="7124700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1950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8.1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원격 저장소와 상호 작용하기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push: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원격 저장소에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밀어넣기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현재까지의 상황을 그림으로 표현하면 다음과 같음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원격 저장소에는 어떤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커밋도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없고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로컬 저장소에는 하나의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커밋이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추가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커밋을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원격 저장소에 반영하려면 원격 저장소로 푸시</a:t>
            </a:r>
          </a:p>
        </p:txBody>
      </p:sp>
    </p:spTree>
    <p:extLst>
      <p:ext uri="{BB962C8B-B14F-4D97-AF65-F5344CB8AC3E}">
        <p14:creationId xmlns:p14="http://schemas.microsoft.com/office/powerpoint/2010/main" val="327157257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8.1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원격 저장소와 상호 작용하기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38280D06-7B15-2FEE-A04F-90D4D2CBC9A4}"/>
              </a:ext>
            </a:extLst>
          </p:cNvPr>
          <p:cNvGrpSpPr/>
          <p:nvPr/>
        </p:nvGrpSpPr>
        <p:grpSpPr>
          <a:xfrm>
            <a:off x="597117" y="1588425"/>
            <a:ext cx="7776946" cy="278743"/>
            <a:chOff x="597117" y="3035043"/>
            <a:chExt cx="7776946" cy="278743"/>
          </a:xfrm>
        </p:grpSpPr>
        <p:sp>
          <p:nvSpPr>
            <p:cNvPr id="3" name="내용 개체 틀 2">
              <a:extLst>
                <a:ext uri="{FF2B5EF4-FFF2-40B4-BE49-F238E27FC236}">
                  <a16:creationId xmlns:a16="http://schemas.microsoft.com/office/drawing/2014/main" id="{AABCE27C-A929-A329-F858-1946CB4C8E10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8-15 |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현재 로컬 저장소와 원격 저장소의 상황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D343E374-B32B-B6DD-F15E-7A1062E5495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66091876-9952-693C-A464-DFBC5BD8C2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117" y="1914347"/>
            <a:ext cx="5314950" cy="3686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9764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8.1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원격 저장소와 상호 작용하기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push: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원격 저장소에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밀어넣기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 그럼 명령어로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푸시하는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방법을 익혀보자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사실 로컬 저장소의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(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들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)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을 처음 원격 저장소로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푸시하는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경우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그림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8-16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의 박스 친 명령들을 그대로 복사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-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붙여넣기 하면 됨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우선 이 명령들을 복사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-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붙여넣기 한 뒤 각 명령들의 의미를 하나씩 설명하겠음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47F0DB0-278D-9048-393E-F20D03EE229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827" y="1964073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6931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8.1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원격 저장소와 상호 작용하기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원격 저장소와 상호 작용하기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그럼 명령어로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깃허브와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상호 작용하는 방법에 대해 알아보자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5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장에서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깃허브와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상호 작용하는 방법에는 다음 네 가지가 있다고 했음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marL="334963" lvl="1" indent="0">
              <a:buNone/>
            </a:pPr>
            <a:r>
              <a:rPr lang="en-US" altLang="ko-KR" b="1" dirty="0">
                <a:solidFill>
                  <a:srgbClr val="C37309"/>
                </a:solidFill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1 |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클론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(clone)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: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원격 저장소를 복제하기</a:t>
            </a:r>
          </a:p>
          <a:p>
            <a:pPr marL="334963" lvl="1" indent="0">
              <a:buNone/>
            </a:pPr>
            <a:r>
              <a:rPr lang="en-US" altLang="ko-KR" b="1" dirty="0">
                <a:solidFill>
                  <a:srgbClr val="C37309"/>
                </a:solidFill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2 |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푸시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(push)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: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원격 저장소에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밀어넣기</a:t>
            </a:r>
            <a:endParaRPr lang="ko-KR" altLang="en-US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marL="334963" lvl="1" indent="0">
              <a:buNone/>
            </a:pPr>
            <a:r>
              <a:rPr lang="en-US" altLang="ko-KR" b="1" dirty="0">
                <a:solidFill>
                  <a:srgbClr val="C37309"/>
                </a:solidFill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3 |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패치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(fetch)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: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원격 저장소를 일단 가져만 오기</a:t>
            </a:r>
          </a:p>
          <a:p>
            <a:pPr marL="334963" lvl="1" indent="0">
              <a:buNone/>
            </a:pPr>
            <a:r>
              <a:rPr lang="en-US" altLang="ko-KR" b="1" dirty="0">
                <a:solidFill>
                  <a:srgbClr val="C37309"/>
                </a:solidFill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4 |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풀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(pull)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: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원격 저장소를 가져와서 합치기</a:t>
            </a:r>
          </a:p>
        </p:txBody>
      </p:sp>
    </p:spTree>
    <p:extLst>
      <p:ext uri="{BB962C8B-B14F-4D97-AF65-F5344CB8AC3E}">
        <p14:creationId xmlns:p14="http://schemas.microsoft.com/office/powerpoint/2010/main" val="313374921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8.1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원격 저장소와 상호 작용하기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38280D06-7B15-2FEE-A04F-90D4D2CBC9A4}"/>
              </a:ext>
            </a:extLst>
          </p:cNvPr>
          <p:cNvGrpSpPr/>
          <p:nvPr/>
        </p:nvGrpSpPr>
        <p:grpSpPr>
          <a:xfrm>
            <a:off x="597117" y="1588425"/>
            <a:ext cx="7776946" cy="278743"/>
            <a:chOff x="597117" y="3035043"/>
            <a:chExt cx="7776946" cy="278743"/>
          </a:xfrm>
        </p:grpSpPr>
        <p:sp>
          <p:nvSpPr>
            <p:cNvPr id="3" name="내용 개체 틀 2">
              <a:extLst>
                <a:ext uri="{FF2B5EF4-FFF2-40B4-BE49-F238E27FC236}">
                  <a16:creationId xmlns:a16="http://schemas.microsoft.com/office/drawing/2014/main" id="{AABCE27C-A929-A329-F858-1946CB4C8E10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8-16 |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처음 </a:t>
              </a:r>
              <a:r>
                <a:rPr lang="ko-KR" altLang="en-US" sz="1200" b="1" dirty="0" err="1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푸시하는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 경우 복사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-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붙여넣기 할 명령들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D343E374-B32B-B6DD-F15E-7A1062E5495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1479A720-F7E8-4C68-B349-0940C5EB0E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117" y="1880536"/>
            <a:ext cx="7153275" cy="3971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85091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8.1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원격 저장소와 상호 작용하기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push: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원격 저장소에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밀어넣기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 명령들을 복사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-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붙여넣기 한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성공적으로 푸시된 모습은 다음과 같음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08D254E-BCB0-99E6-2932-832802AFFD7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438" y="1980851"/>
            <a:ext cx="228600" cy="2286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CF2AE1E-5451-4DD9-8456-BBDAF1E7271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01" y="2209451"/>
            <a:ext cx="6891591" cy="4325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37125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8.1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원격 저장소와 상호 작용하기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push: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원격 저장소에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밀어넣기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그럼 이 명령들의 의미를 하나씩 알아보자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marL="334963" lvl="1" indent="0">
              <a:buNone/>
            </a:pP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    git remote add origin </a:t>
            </a:r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git@github.com:first-github-user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/test-</a:t>
            </a:r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repo.git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marL="334963" lvl="1" indent="0">
              <a:buNone/>
            </a:pP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    이 명령은 앞선 절에서 학습했음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marL="334963" lvl="1" indent="0">
              <a:buNone/>
            </a:pP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    원격 저장소 </a:t>
            </a:r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  <a:hlinkClick r:id="rId6"/>
              </a:rPr>
              <a:t>git@github.com:first-github-user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  <a:hlinkClick r:id="rId6"/>
              </a:rPr>
              <a:t>/</a:t>
            </a:r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  <a:hlinkClick r:id="rId6"/>
              </a:rPr>
              <a:t>testrepo.git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을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origin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이라는   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marL="334963" lvl="1" indent="0">
              <a:buNone/>
            </a:pP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   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이름으로 추가하는 명령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marL="334963" lvl="1" indent="0">
              <a:buNone/>
            </a:pP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    git branch -M main</a:t>
            </a:r>
          </a:p>
          <a:p>
            <a:pPr marL="334963" lvl="1" indent="0">
              <a:buNone/>
            </a:pP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    git branch -M &lt;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이름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&gt;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은 현재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이름을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&lt;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이름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&gt;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으로 바꾸는 명령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marL="334963" lvl="1" indent="0">
              <a:buNone/>
            </a:pP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    즉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 명령은 현재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(master)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이름을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main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으로 변경하는 명령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(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이름을 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marL="334963" lvl="1" indent="0">
              <a:buNone/>
            </a:pP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   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바꾸는 경우는 비교적 드물기 때문에 앞선 장에서 따로 설명하지는 않았음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)</a:t>
            </a:r>
          </a:p>
          <a:p>
            <a:pPr marL="334963" lvl="1" indent="0">
              <a:buNone/>
            </a:pP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   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깃허브에서는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기본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브랜치의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이름을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master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브랜치가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아닌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main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브랜치로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지칭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marL="334963" lvl="1" indent="0">
              <a:buNone/>
            </a:pP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    로컬 저장소의 기본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브랜치는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master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이지만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깃허브의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기본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브랜치는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main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이기 때문에 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marL="334963" lvl="1" indent="0">
              <a:buNone/>
            </a:pP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   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로컬 저장소의 기본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(master)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에서 만든 변경 사항을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깃허브의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기본 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marL="334963" lvl="1" indent="0">
              <a:buNone/>
            </a:pP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   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(main)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로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푸시하기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위해서는 이와 같이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이름을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main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으로 변경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F60CAFB-8E92-973B-F4DF-9F5843D2C24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532" y="2423674"/>
            <a:ext cx="47625" cy="4762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86A7C60-E27A-CFC0-D311-5D437E29C2F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5930" y="3750534"/>
            <a:ext cx="47625" cy="4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1627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8.1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원격 저장소와 상호 작용하기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push: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원격 저장소에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밀어넣기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marL="334963" lvl="1" indent="0">
              <a:buNone/>
            </a:pP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    git push -u origin main</a:t>
            </a:r>
          </a:p>
          <a:p>
            <a:pPr marL="334963" lvl="1" indent="0">
              <a:buNone/>
            </a:pP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    git push &lt;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원격 저장소 이름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&gt; &lt;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이름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&gt;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은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&lt;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원격 저장소 이름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&gt;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으로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&lt;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이름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&gt;</a:t>
            </a:r>
          </a:p>
          <a:p>
            <a:pPr marL="334963" lvl="1" indent="0">
              <a:buNone/>
            </a:pP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    을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푸시하는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명령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marL="334963" lvl="1" indent="0">
              <a:buNone/>
            </a:pP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   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다시 말해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git push origin main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은 원격 저장소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origin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으로 로컬 저장소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main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브랜치의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marL="334963" lvl="1" indent="0">
              <a:buNone/>
            </a:pP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   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변경 사항을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푸시하는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명령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marL="334963" lvl="1" indent="0">
              <a:buNone/>
            </a:pP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    -u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옵션은 처음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푸시할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때 한 번만 사용하면 되는데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 옵션과 함께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푸시하면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추후  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marL="334963" lvl="1" indent="0">
              <a:buNone/>
            </a:pP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   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간단히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push(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또는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pull)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명령만으로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origin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의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main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브랜치로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푸시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(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또는 풀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)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할 수 </a:t>
            </a:r>
          </a:p>
          <a:p>
            <a:pPr marL="334963" lvl="1" indent="0">
              <a:buNone/>
            </a:pP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    있음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F60CAFB-8E92-973B-F4DF-9F5843D2C24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532" y="2096503"/>
            <a:ext cx="47625" cy="4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03189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8.1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원격 저장소와 상호 작용하기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push: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원격 저장소에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밀어넣기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 원격 저장소를 확인하면 로컬 저장소에서 커밋한 내용을 볼 수 있음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E0DAC97-FBE0-5548-8D76-FD20A93FE9F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827" y="1989240"/>
            <a:ext cx="228600" cy="2286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70AF841E-526F-CCFA-6B87-506D73141AD2}"/>
              </a:ext>
            </a:extLst>
          </p:cNvPr>
          <p:cNvGrpSpPr/>
          <p:nvPr/>
        </p:nvGrpSpPr>
        <p:grpSpPr>
          <a:xfrm>
            <a:off x="597117" y="2293101"/>
            <a:ext cx="7776946" cy="278743"/>
            <a:chOff x="597117" y="3035043"/>
            <a:chExt cx="7776946" cy="278743"/>
          </a:xfrm>
        </p:grpSpPr>
        <p:sp>
          <p:nvSpPr>
            <p:cNvPr id="9" name="내용 개체 틀 2">
              <a:extLst>
                <a:ext uri="{FF2B5EF4-FFF2-40B4-BE49-F238E27FC236}">
                  <a16:creationId xmlns:a16="http://schemas.microsoft.com/office/drawing/2014/main" id="{57E25FD9-67CB-FD53-7187-948EC892D86B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8-17 |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성공적으로 푸시된 모습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97D7E115-FD37-EF08-B8DF-BF10766BE72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97A0B24E-2C8C-733E-BC77-C4B7EB3BC36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258" y="2568434"/>
            <a:ext cx="7153275" cy="204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93694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8.1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원격 저장소와 상호 작용하기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push: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원격 저장소에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밀어넣기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그럼 하나만 더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푸시해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보자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 a.txt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파일에 문자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B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를 추가한 뒤 저장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FA0F751-1D0E-27A0-B109-53CCE85A7FE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049" y="2308021"/>
            <a:ext cx="228600" cy="228600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73CEAD3A-64D2-3519-43CB-69063DD448A7}"/>
              </a:ext>
            </a:extLst>
          </p:cNvPr>
          <p:cNvGrpSpPr/>
          <p:nvPr/>
        </p:nvGrpSpPr>
        <p:grpSpPr>
          <a:xfrm>
            <a:off x="597117" y="2637050"/>
            <a:ext cx="7776946" cy="278743"/>
            <a:chOff x="597117" y="3035043"/>
            <a:chExt cx="7776946" cy="278743"/>
          </a:xfrm>
        </p:grpSpPr>
        <p:sp>
          <p:nvSpPr>
            <p:cNvPr id="11" name="내용 개체 틀 2">
              <a:extLst>
                <a:ext uri="{FF2B5EF4-FFF2-40B4-BE49-F238E27FC236}">
                  <a16:creationId xmlns:a16="http://schemas.microsoft.com/office/drawing/2014/main" id="{B8CC4119-8BB9-53FB-8304-F5408ABCB5E3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8-18 |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문자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B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추가 후 저장하기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13" name="Picture 2">
              <a:extLst>
                <a:ext uri="{FF2B5EF4-FFF2-40B4-BE49-F238E27FC236}">
                  <a16:creationId xmlns:a16="http://schemas.microsoft.com/office/drawing/2014/main" id="{D66E9BF4-703F-4743-8031-325CE32624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5A175A9E-A0B4-14F7-0423-B9FE87D2EC1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117" y="2912383"/>
            <a:ext cx="5400675" cy="3190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23324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8.1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원격 저장소와 상호 작용하기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push: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원격 저장소에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밀어넣기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 이를 스테이지에 추가하고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커밋해 보자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메시지는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second commit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으로 하겠음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BCC6C6F-9BBE-D731-2D60-28425434346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827" y="1973150"/>
            <a:ext cx="228600" cy="2286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FB0A3A2-77FC-4F5B-039B-B0E718F8899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049" y="2586717"/>
            <a:ext cx="7096125" cy="151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92364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8.1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원격 저장소와 상호 작용하기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push: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원격 저장소에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밀어넣기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 이제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push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를 입력해 보자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앞서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-u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옵션과 함께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푸시했기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때문에 단순히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push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만 입력해도 됨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402FA43-77E3-A8D6-AEEF-71A86FA5D2B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605" y="1972462"/>
            <a:ext cx="228600" cy="2286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2A28BAE-2AA5-58FF-DFE1-2AE8C657D3A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944" y="2562358"/>
            <a:ext cx="7134225" cy="258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31129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8.1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원격 저장소와 상호 작용하기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push: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원격 저장소에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밀어넣기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 성공적으로 푸시된 것을 확인해 보자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두 번째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커밋이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원격 저장소에 잘 반영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F2105EB-FC1A-E6FF-5737-97E9EC52879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605" y="1972462"/>
            <a:ext cx="228600" cy="2286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839E5EFA-856E-BEC1-1723-8996A810CF89}"/>
              </a:ext>
            </a:extLst>
          </p:cNvPr>
          <p:cNvGrpSpPr/>
          <p:nvPr/>
        </p:nvGrpSpPr>
        <p:grpSpPr>
          <a:xfrm>
            <a:off x="597117" y="2637050"/>
            <a:ext cx="7776946" cy="278743"/>
            <a:chOff x="597117" y="3035043"/>
            <a:chExt cx="7776946" cy="278743"/>
          </a:xfrm>
        </p:grpSpPr>
        <p:sp>
          <p:nvSpPr>
            <p:cNvPr id="9" name="내용 개체 틀 2">
              <a:extLst>
                <a:ext uri="{FF2B5EF4-FFF2-40B4-BE49-F238E27FC236}">
                  <a16:creationId xmlns:a16="http://schemas.microsoft.com/office/drawing/2014/main" id="{E8942F7C-73DB-3E33-2FDD-F0A9523C1E70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8-19 |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성공적으로 푸시된 모습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E6C70656-D9D9-1E37-A53C-62EED4DEA83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88962844-DE0A-42EE-C3BB-9A53B615D03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246" y="2881982"/>
            <a:ext cx="7134225" cy="207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30653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8.1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원격 저장소와 상호 작용하기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fetch: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원격 저장소를 일단 가져만 오기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패치란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원격 저장소의 변경 사항을 로컬 저장소에 병합하지 않고 ‘일단 가져만 오는’ 방법이라고 했음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 또한 실습하며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익혀보겠음</a:t>
            </a:r>
            <a:endParaRPr lang="ko-KR" altLang="en-US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646118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8.1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원격 저장소와 상호 작용하기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원격 저장소와 상호 작용하기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이번에는 여기에 하나를 더 추가해 보자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두 번째에 ‘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리모트’가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추가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이게 무엇인지에 대해서는 해당 절에서 자세히 설명하겠음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marL="334963" lvl="1" indent="0">
              <a:buNone/>
            </a:pPr>
            <a:r>
              <a:rPr lang="en-US" altLang="ko-KR" b="1" dirty="0">
                <a:solidFill>
                  <a:srgbClr val="C37309"/>
                </a:solidFill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1 |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클론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(clone)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: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원격 저장소를 복제하기</a:t>
            </a:r>
          </a:p>
          <a:p>
            <a:pPr marL="334963" lvl="1" indent="0">
              <a:buNone/>
            </a:pPr>
            <a:r>
              <a:rPr lang="en-US" altLang="ko-KR" b="1" dirty="0">
                <a:solidFill>
                  <a:srgbClr val="C37309"/>
                </a:solidFill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2 |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리모트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(remote)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: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원격 저장소를 추가하고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조회하고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삭제하기</a:t>
            </a:r>
          </a:p>
          <a:p>
            <a:pPr marL="334963" lvl="1" indent="0">
              <a:buNone/>
            </a:pPr>
            <a:r>
              <a:rPr lang="en-US" altLang="ko-KR" b="1" dirty="0">
                <a:solidFill>
                  <a:srgbClr val="C37309"/>
                </a:solidFill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3 |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푸시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(push)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: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원격 저장소에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밀어넣기</a:t>
            </a:r>
            <a:endParaRPr lang="ko-KR" altLang="en-US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marL="334963" lvl="1" indent="0">
              <a:buNone/>
            </a:pPr>
            <a:r>
              <a:rPr lang="en-US" altLang="ko-KR" b="1" dirty="0">
                <a:solidFill>
                  <a:srgbClr val="C37309"/>
                </a:solidFill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4 |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패치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(fetch)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: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원격 저장소를 일단 가져만 오기</a:t>
            </a:r>
          </a:p>
          <a:p>
            <a:pPr marL="334963" lvl="1" indent="0">
              <a:buNone/>
            </a:pPr>
            <a:r>
              <a:rPr lang="en-US" altLang="ko-KR" b="1" dirty="0">
                <a:solidFill>
                  <a:srgbClr val="C37309"/>
                </a:solidFill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5 |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풀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(pull)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: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원격 저장소를 가져와서 합치기</a:t>
            </a:r>
          </a:p>
        </p:txBody>
      </p:sp>
    </p:spTree>
    <p:extLst>
      <p:ext uri="{BB962C8B-B14F-4D97-AF65-F5344CB8AC3E}">
        <p14:creationId xmlns:p14="http://schemas.microsoft.com/office/powerpoint/2010/main" val="286813129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8.1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원격 저장소와 상호 작용하기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fetch: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원격 저장소를 일단 가져만 오기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 우선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log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명령으로 지금까지의 로컬 저장소 상황을 파악해 보자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다음 그림에서 박스 친 부분을 보면 알 수 있듯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로컬 저장소의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main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브랜치와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원격 저장소의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main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(origin/main)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에는 모두 동일하게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두 개가 쌓여 있음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달리 말해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현재 로컬 저장소와 원격 저장소의 상태는 동일한 것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50A9BAB-4B54-8C04-13D4-B1F6B5C3E4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216" y="1972462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13270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8.1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원격 저장소와 상호 작용하기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fetch: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원격 저장소를 일단 가져만 오기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3EFD4C8-2187-B8EB-5556-1902DDD38BB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387" y="1896304"/>
            <a:ext cx="7134225" cy="3686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65197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8.1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원격 저장소와 상호 작용하기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fetch: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원격 저장소를 일단 가져만 오기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깃허브에서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직접 세 번째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커밋을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추가하고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이를 로컬 저장소로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패치해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보자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원격 저장소로 접속한 뒤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a.txt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파일을 클릭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004F347-1364-CE2E-9692-80271FE026B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605" y="1972462"/>
            <a:ext cx="228600" cy="2286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6912C388-354E-529D-EB93-C54E3F6EE6EE}"/>
              </a:ext>
            </a:extLst>
          </p:cNvPr>
          <p:cNvGrpSpPr/>
          <p:nvPr/>
        </p:nvGrpSpPr>
        <p:grpSpPr>
          <a:xfrm>
            <a:off x="597117" y="2637050"/>
            <a:ext cx="7776946" cy="278743"/>
            <a:chOff x="597117" y="3035043"/>
            <a:chExt cx="7776946" cy="278743"/>
          </a:xfrm>
        </p:grpSpPr>
        <p:sp>
          <p:nvSpPr>
            <p:cNvPr id="8" name="내용 개체 틀 2">
              <a:extLst>
                <a:ext uri="{FF2B5EF4-FFF2-40B4-BE49-F238E27FC236}">
                  <a16:creationId xmlns:a16="http://schemas.microsoft.com/office/drawing/2014/main" id="{BB836A37-0E2A-5A19-BF45-5D32AEAF5819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8-20 | a.txt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파일 클릭하기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D5E87C1D-48F0-0CA8-959B-6178497DA9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1F77CF76-3136-E19A-B3D9-D6B4E9E7FEF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117" y="2912383"/>
            <a:ext cx="7086600" cy="273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75540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8.1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원격 저장소와 상호 작용하기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fetch: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원격 저장소를 일단 가져만 오기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 연필 아이콘을 클릭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6912C388-354E-529D-EB93-C54E3F6EE6EE}"/>
              </a:ext>
            </a:extLst>
          </p:cNvPr>
          <p:cNvGrpSpPr/>
          <p:nvPr/>
        </p:nvGrpSpPr>
        <p:grpSpPr>
          <a:xfrm>
            <a:off x="597117" y="2293101"/>
            <a:ext cx="7776946" cy="278743"/>
            <a:chOff x="597117" y="3035043"/>
            <a:chExt cx="7776946" cy="278743"/>
          </a:xfrm>
        </p:grpSpPr>
        <p:sp>
          <p:nvSpPr>
            <p:cNvPr id="8" name="내용 개체 틀 2">
              <a:extLst>
                <a:ext uri="{FF2B5EF4-FFF2-40B4-BE49-F238E27FC236}">
                  <a16:creationId xmlns:a16="http://schemas.microsoft.com/office/drawing/2014/main" id="{BB836A37-0E2A-5A19-BF45-5D32AEAF5819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8-21 |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연필 아이콘 클릭하기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D5E87C1D-48F0-0CA8-959B-6178497DA9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DC741E74-C164-898B-E762-E1DC135EBE2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438" y="1973150"/>
            <a:ext cx="228600" cy="2286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9AA12BE-7E0D-56C9-47A9-51D74DCF522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246" y="2588367"/>
            <a:ext cx="7143750" cy="263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3650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8.1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원격 저장소와 상호 작용하기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fetch: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원격 저장소를 일단 가져만 오기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 세 번째 줄에 문자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C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를 입력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6912C388-354E-529D-EB93-C54E3F6EE6EE}"/>
              </a:ext>
            </a:extLst>
          </p:cNvPr>
          <p:cNvGrpSpPr/>
          <p:nvPr/>
        </p:nvGrpSpPr>
        <p:grpSpPr>
          <a:xfrm>
            <a:off x="597117" y="2293101"/>
            <a:ext cx="7776946" cy="278743"/>
            <a:chOff x="597117" y="3035043"/>
            <a:chExt cx="7776946" cy="278743"/>
          </a:xfrm>
        </p:grpSpPr>
        <p:sp>
          <p:nvSpPr>
            <p:cNvPr id="8" name="내용 개체 틀 2">
              <a:extLst>
                <a:ext uri="{FF2B5EF4-FFF2-40B4-BE49-F238E27FC236}">
                  <a16:creationId xmlns:a16="http://schemas.microsoft.com/office/drawing/2014/main" id="{BB836A37-0E2A-5A19-BF45-5D32AEAF5819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8-22 |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문자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C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입력하기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D5E87C1D-48F0-0CA8-959B-6178497DA9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F8EFB7C8-F7D8-73D8-D3B7-8CF96B0A307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216" y="1979278"/>
            <a:ext cx="228600" cy="2286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14EFE5D-C877-1E57-0A0F-938F853D85F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117" y="2568434"/>
            <a:ext cx="7105650" cy="220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63010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8.1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원격 저장소와 상호 작용하기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fetch: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원격 저장소를 일단 가져만 오기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 스크롤을 내려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메시지는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add C in a.txt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로 하겠음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메시지를 입력했다면 </a:t>
            </a:r>
            <a:r>
              <a:rPr lang="en-US" altLang="ko-KR" b="1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Commit changes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를 클릭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533B89F-91A4-EB0F-12BB-E59DB4EEE3D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216" y="1987667"/>
            <a:ext cx="228600" cy="228600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C2B6BEFF-5C38-249E-1141-953729916769}"/>
              </a:ext>
            </a:extLst>
          </p:cNvPr>
          <p:cNvGrpSpPr/>
          <p:nvPr/>
        </p:nvGrpSpPr>
        <p:grpSpPr>
          <a:xfrm>
            <a:off x="597117" y="2955832"/>
            <a:ext cx="7776946" cy="278743"/>
            <a:chOff x="597117" y="3035043"/>
            <a:chExt cx="7776946" cy="278743"/>
          </a:xfrm>
        </p:grpSpPr>
        <p:sp>
          <p:nvSpPr>
            <p:cNvPr id="12" name="내용 개체 틀 2">
              <a:extLst>
                <a:ext uri="{FF2B5EF4-FFF2-40B4-BE49-F238E27FC236}">
                  <a16:creationId xmlns:a16="http://schemas.microsoft.com/office/drawing/2014/main" id="{0C77189C-89F7-804B-1CC6-1C9538D4EE1C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8-23 | </a:t>
              </a:r>
              <a:r>
                <a:rPr lang="ko-KR" altLang="en-US" sz="1200" b="1" dirty="0" err="1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커밋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 메시지 입력 후 커밋하기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13" name="Picture 2">
              <a:extLst>
                <a:ext uri="{FF2B5EF4-FFF2-40B4-BE49-F238E27FC236}">
                  <a16:creationId xmlns:a16="http://schemas.microsoft.com/office/drawing/2014/main" id="{383A4C74-2348-41FB-701F-C78A5283E9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38101BAD-5A7F-D076-4759-419C13E60CF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246" y="3231165"/>
            <a:ext cx="7115175" cy="206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50181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8.1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원격 저장소와 상호 작용하기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fetch: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원격 저장소를 일단 가져만 오기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 자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이렇게 문자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C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를 추가하는 새로운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커밋이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추가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2B6BEFF-5C38-249E-1141-953729916769}"/>
              </a:ext>
            </a:extLst>
          </p:cNvPr>
          <p:cNvGrpSpPr/>
          <p:nvPr/>
        </p:nvGrpSpPr>
        <p:grpSpPr>
          <a:xfrm>
            <a:off x="597117" y="2301490"/>
            <a:ext cx="7776946" cy="278743"/>
            <a:chOff x="597117" y="3035043"/>
            <a:chExt cx="7776946" cy="278743"/>
          </a:xfrm>
        </p:grpSpPr>
        <p:sp>
          <p:nvSpPr>
            <p:cNvPr id="12" name="내용 개체 틀 2">
              <a:extLst>
                <a:ext uri="{FF2B5EF4-FFF2-40B4-BE49-F238E27FC236}">
                  <a16:creationId xmlns:a16="http://schemas.microsoft.com/office/drawing/2014/main" id="{0C77189C-89F7-804B-1CC6-1C9538D4EE1C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8-24 |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새로운 </a:t>
              </a:r>
              <a:r>
                <a:rPr lang="ko-KR" altLang="en-US" sz="1200" b="1" dirty="0" err="1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커밋이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 추가된 모습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13" name="Picture 2">
              <a:extLst>
                <a:ext uri="{FF2B5EF4-FFF2-40B4-BE49-F238E27FC236}">
                  <a16:creationId xmlns:a16="http://schemas.microsoft.com/office/drawing/2014/main" id="{383A4C74-2348-41FB-701F-C78A5283E9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3B20449E-5121-EEAF-2D7E-4C40FB73C58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216" y="1968956"/>
            <a:ext cx="228600" cy="2286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1B9D458-79C0-8495-8EEF-6A622FBC406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246" y="2593601"/>
            <a:ext cx="7153275" cy="354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60257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8.1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원격 저장소와 상호 작용하기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fetch: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원격 저장소를 일단 가져만 오기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현재까지의 상황을 그림으로 표현하면 그림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8-25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와 같음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로컬 저장소에는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커밋이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두 개 쌓여 있지만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원격 저장소에는 세 개가 쌓여 있음</a:t>
            </a:r>
          </a:p>
        </p:txBody>
      </p:sp>
    </p:spTree>
    <p:extLst>
      <p:ext uri="{BB962C8B-B14F-4D97-AF65-F5344CB8AC3E}">
        <p14:creationId xmlns:p14="http://schemas.microsoft.com/office/powerpoint/2010/main" val="284141668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8.1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원격 저장소와 상호 작용하기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B4005032-ED56-24C3-75EF-1CDD8D737E50}"/>
              </a:ext>
            </a:extLst>
          </p:cNvPr>
          <p:cNvGrpSpPr/>
          <p:nvPr/>
        </p:nvGrpSpPr>
        <p:grpSpPr>
          <a:xfrm>
            <a:off x="597117" y="1588425"/>
            <a:ext cx="7776946" cy="278743"/>
            <a:chOff x="597117" y="3035043"/>
            <a:chExt cx="7776946" cy="278743"/>
          </a:xfrm>
        </p:grpSpPr>
        <p:sp>
          <p:nvSpPr>
            <p:cNvPr id="3" name="내용 개체 틀 2">
              <a:extLst>
                <a:ext uri="{FF2B5EF4-FFF2-40B4-BE49-F238E27FC236}">
                  <a16:creationId xmlns:a16="http://schemas.microsoft.com/office/drawing/2014/main" id="{0C4860AF-D009-D85A-18BB-C31C01EBBC66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8-25 |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현재 로컬 저장소와 원격 저장소의 상황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16F07892-2C15-4C7C-1DD5-E72BCF72001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B591DFC2-A343-E895-B75F-7FED28EE4B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117" y="1905958"/>
            <a:ext cx="5953125" cy="361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3154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8.1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원격 저장소와 상호 작용하기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fetch: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원격 저장소를 일단 가져만 오기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 이런 상황에서 패치하면 어떻게 될까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?</a:t>
            </a: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패치하는 명령은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fetch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또는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fetch &lt;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원격 저장소 이름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&gt;</a:t>
            </a: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fetch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를 입력해 보자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2F1DDBD-16F0-DADF-2B28-9E12B388D92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216" y="1989240"/>
            <a:ext cx="228600" cy="2286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5E238B0-8146-84B8-78B2-BEA2806EB64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271" y="2928282"/>
            <a:ext cx="7105650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6511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8.1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원격 저장소와 상호 작용하기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clone: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원격 저장소를 복제하기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먼저 명령어로 원격 저장소를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클론해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보자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클론이란 원격 저장소를 복제하는 방법이라 설명한 바 있음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원격 저장소를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클론하는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명령은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clone &lt;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원격 저장소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&gt;</a:t>
            </a: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가령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https://github.com/kangtegong/collaboration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링크에 접속하면 볼 수 있는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collaboration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저장소를 여러분의 컴퓨터로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클론해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보자</a:t>
            </a:r>
          </a:p>
        </p:txBody>
      </p:sp>
    </p:spTree>
    <p:extLst>
      <p:ext uri="{BB962C8B-B14F-4D97-AF65-F5344CB8AC3E}">
        <p14:creationId xmlns:p14="http://schemas.microsoft.com/office/powerpoint/2010/main" val="42178086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8.1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원격 저장소와 상호 작용하기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fetch: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원격 저장소를 일단 가져만 오기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status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를 입력해 보자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잘 읽어보면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Your branch is behind ‘origin/main’ by 1 commit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이라는 메시지를 볼 수 있음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현재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브랜치는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origin/main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브랜치에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비해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하나가 뒤쳐진다는 의미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달리 말해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origin/main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브랜치는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현재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main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브랜치에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비해 한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앞서 있다는 의미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2798B8D-0F90-AF70-C08D-AA025F41BC4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827" y="1980851"/>
            <a:ext cx="228600" cy="2286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241BB49-B0A2-0515-B2EA-005734A2562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438" y="3504414"/>
            <a:ext cx="7096125" cy="230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13677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8.1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원격 저장소와 상호 작용하기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fetch: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원격 저장소를 일단 가져만 오기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패치 직후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main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브랜치가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origin/main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브랜치에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비해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하나가 뒤쳐지는 이유는 패치는 원격 저장소의 변경 사항을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origin/main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브랜치로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가져올 뿐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main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브랜치는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변함이 없기 때문임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즉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패치는 원격 저장소의 변경 사항을 ‘일단 가지고 올 뿐’ 로컬 저장소의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브랜치로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병합하지는 않는다는 걸 알 수 있음</a:t>
            </a:r>
          </a:p>
        </p:txBody>
      </p:sp>
    </p:spTree>
    <p:extLst>
      <p:ext uri="{BB962C8B-B14F-4D97-AF65-F5344CB8AC3E}">
        <p14:creationId xmlns:p14="http://schemas.microsoft.com/office/powerpoint/2010/main" val="16051451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8.1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원격 저장소와 상호 작용하기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B4005032-ED56-24C3-75EF-1CDD8D737E50}"/>
              </a:ext>
            </a:extLst>
          </p:cNvPr>
          <p:cNvGrpSpPr/>
          <p:nvPr/>
        </p:nvGrpSpPr>
        <p:grpSpPr>
          <a:xfrm>
            <a:off x="597117" y="1588425"/>
            <a:ext cx="7776946" cy="278743"/>
            <a:chOff x="597117" y="3035043"/>
            <a:chExt cx="7776946" cy="278743"/>
          </a:xfrm>
        </p:grpSpPr>
        <p:sp>
          <p:nvSpPr>
            <p:cNvPr id="3" name="내용 개체 틀 2">
              <a:extLst>
                <a:ext uri="{FF2B5EF4-FFF2-40B4-BE49-F238E27FC236}">
                  <a16:creationId xmlns:a16="http://schemas.microsoft.com/office/drawing/2014/main" id="{0C4860AF-D009-D85A-18BB-C31C01EBBC66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8-26 | git fetch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직후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main </a:t>
              </a:r>
              <a:r>
                <a:rPr lang="ko-KR" altLang="en-US" sz="1200" b="1" dirty="0" err="1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브랜치는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 한 </a:t>
              </a:r>
              <a:r>
                <a:rPr lang="ko-KR" altLang="en-US" sz="1200" b="1" dirty="0" err="1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커밋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 뒤쳐짐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16F07892-2C15-4C7C-1DD5-E72BCF72001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F2CE4A8F-966D-676C-64A3-0FBC534709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117" y="1976306"/>
            <a:ext cx="7077075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97653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8.1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원격 저장소와 상호 작용하기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fetch: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원격 저장소를 일단 가져만 오기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 6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장에서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간 차이를 비교하는 명령은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diff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라고 했음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diff main origin/main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명령으로 로컬 저장소의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main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브랜치와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원격 저장소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origin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의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main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브랜치를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비교해 보자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깃허브에서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추가한 변경 사항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즉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+C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가 보인다면 성공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CCF2401-A5B2-0082-2D3A-5FA6D1061E4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827" y="1972462"/>
            <a:ext cx="228600" cy="2286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7183140-2A67-B3B4-6144-244609A5CA6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493" y="3186244"/>
            <a:ext cx="7096125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64014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8.1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원격 저장소와 상호 작용하기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fetch: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원격 저장소를 일단 가져만 오기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그럼 원격 저장소의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브랜치로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체크아웃해 보자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checkout origin/main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명령을 입력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E338990-A69D-92E9-E8E7-772E4DC73A4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438" y="1980851"/>
            <a:ext cx="228600" cy="2286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2A5720F-9931-5628-1A65-BEDC276BA79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049" y="2618897"/>
            <a:ext cx="7096125" cy="3457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78704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8.1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원격 저장소와 상호 작용하기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fetch: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원격 저장소를 일단 가져만 오기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7D6FEEC-C7BD-A95F-BC71-8277C0929AA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387" y="1976306"/>
            <a:ext cx="7134225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37233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8.1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원격 저장소와 상호 작용하기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fetch: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원격 저장소를 일단 가져만 오기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marL="334963" lvl="1" indent="0">
              <a:buNone/>
            </a:pPr>
            <a:r>
              <a:rPr lang="ko-KR" altLang="en-US" b="1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패치한</a:t>
            </a:r>
            <a:r>
              <a:rPr lang="ko-KR" altLang="en-US" b="1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결과를 가리키는 </a:t>
            </a:r>
            <a:r>
              <a:rPr lang="en-US" altLang="ko-KR" b="1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FETCH_HEAD</a:t>
            </a: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checkout FETCH_HEAD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명령으로도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체크아웃할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수 있음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FETCH_HEAD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는 최근에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패치한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브랜치의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최신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커밋을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가리키기 때문임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 예시의 경우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FETCH_HEAD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는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깃허브에서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추가한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(add C in a.txt)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을 가리킴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17D26BC-D24D-F427-7059-149DAFC597A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752" y="3288790"/>
            <a:ext cx="6600825" cy="256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4132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8.1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원격 저장소와 상호 작용하기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fetch: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원격 저장소를 일단 가져만 오기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D16D980-8ADF-247A-FD28-394E80917E4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530" y="1967437"/>
            <a:ext cx="6600825" cy="235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72341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8.1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원격 저장소와 상호 작용하기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EFECEDA-2BDB-4EE7-0DDE-B06E6BBD20BE}"/>
              </a:ext>
            </a:extLst>
          </p:cNvPr>
          <p:cNvGrpSpPr/>
          <p:nvPr/>
        </p:nvGrpSpPr>
        <p:grpSpPr>
          <a:xfrm>
            <a:off x="597117" y="1588425"/>
            <a:ext cx="7776946" cy="278743"/>
            <a:chOff x="597117" y="3035043"/>
            <a:chExt cx="7776946" cy="278743"/>
          </a:xfrm>
        </p:grpSpPr>
        <p:sp>
          <p:nvSpPr>
            <p:cNvPr id="3" name="내용 개체 틀 2">
              <a:extLst>
                <a:ext uri="{FF2B5EF4-FFF2-40B4-BE49-F238E27FC236}">
                  <a16:creationId xmlns:a16="http://schemas.microsoft.com/office/drawing/2014/main" id="{48BB2CD2-C7A3-00E2-B811-18E9AB36B778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8-27 | FETCH_HEAD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가 가리키는 </a:t>
              </a:r>
              <a:r>
                <a:rPr lang="ko-KR" altLang="en-US" sz="1200" b="1" dirty="0" err="1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커밋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16D004DD-B3BC-D87F-EA25-A08A55AA672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738637C5-AD5B-63B6-7DD8-BFCEAE08C3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117" y="1948321"/>
            <a:ext cx="6200775" cy="322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68831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8.1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원격 저장소와 상호 작용하기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fetch: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원격 저장소를 일단 가져만 오기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 git log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로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origin/main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의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목록을 보자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깃허브에서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추가한 세 번째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커밋을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확인할 수 있음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04335AE-4B3E-B3E6-5CBA-96A4742F16C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049" y="1980851"/>
            <a:ext cx="228600" cy="2286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E07462C-A018-5A1D-BDBB-029AB453E16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049" y="2587525"/>
            <a:ext cx="7105650" cy="227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6618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8.1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원격 저장소와 상호 작용하기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clone: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원격 저장소를 복제하기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 원격 저장소 링크에 들어가 보자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AF7353F-D398-35AB-29D6-ABB728D4A2C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216" y="1972462"/>
            <a:ext cx="228600" cy="2286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9A8CF20-8750-DBE4-74AC-F4A3AD0A53A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216" y="2268394"/>
            <a:ext cx="3695700" cy="266700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15B1C616-0A74-EA84-2FC8-AE51805CE683}"/>
              </a:ext>
            </a:extLst>
          </p:cNvPr>
          <p:cNvGrpSpPr/>
          <p:nvPr/>
        </p:nvGrpSpPr>
        <p:grpSpPr>
          <a:xfrm>
            <a:off x="597117" y="2645438"/>
            <a:ext cx="7776946" cy="278743"/>
            <a:chOff x="597117" y="3035043"/>
            <a:chExt cx="7776946" cy="278743"/>
          </a:xfrm>
        </p:grpSpPr>
        <p:sp>
          <p:nvSpPr>
            <p:cNvPr id="9" name="내용 개체 틀 2">
              <a:extLst>
                <a:ext uri="{FF2B5EF4-FFF2-40B4-BE49-F238E27FC236}">
                  <a16:creationId xmlns:a16="http://schemas.microsoft.com/office/drawing/2014/main" id="{7C146761-B18A-DB9F-5F09-934A80939969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8-1 | </a:t>
              </a:r>
              <a:r>
                <a:rPr lang="ko-KR" altLang="en-US" sz="1200" b="1" dirty="0" err="1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클론받을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 원격 저장소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891F55D4-F4B5-FD33-6F07-AE2292415B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CB24BEC1-27F8-A905-7792-04C2DAACC41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036" y="2912799"/>
            <a:ext cx="7153275" cy="224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60287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8.1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원격 저장소와 상호 작용하기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fetch: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원격 저장소를 일단 가져만 오기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FFA8507-4DED-1C5F-D7DD-F5B8691BB98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590" y="1946246"/>
            <a:ext cx="70866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76599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8.1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원격 저장소와 상호 작용하기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fetch: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원격 저장소를 일단 가져만 오기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자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이제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패치한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결과를 로컬 저장소의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main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브랜치로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병합해 보자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다시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main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브랜치로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체크아웃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8E6D233-38F7-1EA3-7F6E-F9B70500ECA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605" y="1989240"/>
            <a:ext cx="228600" cy="2286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34EB317-7AFA-A0A7-5202-0B52BC082B3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707" y="2570747"/>
            <a:ext cx="7124700" cy="204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19175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8.1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원격 저장소와 상호 작용하기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fetch: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원격 저장소를 일단 가져만 오기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 git merge origin/main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명령으로 원격 저장소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origin/main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브랜치를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로컬 저장소의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main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브랜치로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병합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9A94EBF-F014-CB18-3AE9-DA58B81F0A4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827" y="1980851"/>
            <a:ext cx="228600" cy="2286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5012629-CAEA-98D8-0A68-C973DEFB098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438" y="2537191"/>
            <a:ext cx="7096125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63809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8.1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원격 저장소와 상호 작용하기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fetch: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원격 저장소를 일단 가져만 오기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merge FETCH_HEAD </a:t>
            </a:r>
            <a:r>
              <a:rPr lang="ko-KR" altLang="en-US" b="1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명령을 이용해도 무방함</a:t>
            </a:r>
          </a:p>
        </p:txBody>
      </p:sp>
    </p:spTree>
    <p:extLst>
      <p:ext uri="{BB962C8B-B14F-4D97-AF65-F5344CB8AC3E}">
        <p14:creationId xmlns:p14="http://schemas.microsoft.com/office/powerpoint/2010/main" val="52055089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8.1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원격 저장소와 상호 작용하기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fetch: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원격 저장소를 일단 가져만 오기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성공적으로 병합했다면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log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명령 결과는 다음과 같음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깃허브에서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추가한 세 번째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커밋을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main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브랜치로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병합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4394F91-0695-29EC-8EF8-BD6569347E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438" y="1989240"/>
            <a:ext cx="228600" cy="2286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B8F2F8C-43D3-B295-DF79-7F578834824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882" y="2579136"/>
            <a:ext cx="7134225" cy="220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93579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8.1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원격 저장소와 상호 작용하기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fetch: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원격 저장소를 일단 가져만 오기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3A275D4-B0ED-941D-6611-043EDD67E17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999" y="1945503"/>
            <a:ext cx="7134225" cy="370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97990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8.1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원격 저장소와 상호 작용하기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fetch: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원격 저장소를 일단 가져만 오기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 a.txt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파일을 직접 열어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깃허브에서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만든 변경 사항을 확인해 보자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잘 반영됨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BB18405-58A8-E5C2-F62F-FEFFCE4D353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827" y="1972462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49770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8.1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원격 저장소와 상호 작용하기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EFECEDA-2BDB-4EE7-0DDE-B06E6BBD20BE}"/>
              </a:ext>
            </a:extLst>
          </p:cNvPr>
          <p:cNvGrpSpPr/>
          <p:nvPr/>
        </p:nvGrpSpPr>
        <p:grpSpPr>
          <a:xfrm>
            <a:off x="597117" y="1588425"/>
            <a:ext cx="7776946" cy="278743"/>
            <a:chOff x="597117" y="3035043"/>
            <a:chExt cx="7776946" cy="278743"/>
          </a:xfrm>
        </p:grpSpPr>
        <p:sp>
          <p:nvSpPr>
            <p:cNvPr id="3" name="내용 개체 틀 2">
              <a:extLst>
                <a:ext uri="{FF2B5EF4-FFF2-40B4-BE49-F238E27FC236}">
                  <a16:creationId xmlns:a16="http://schemas.microsoft.com/office/drawing/2014/main" id="{48BB2CD2-C7A3-00E2-B811-18E9AB36B778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8-28 |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병합 결과 확인하기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16D004DD-B3BC-D87F-EA25-A08A55AA672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C47EA326-02FF-39A4-ADE2-ECD484011D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425" y="1863758"/>
            <a:ext cx="6286500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23307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8.1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원격 저장소와 상호 작용하기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pull: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원격 저장소를 가져와서 합치기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원격 저장소와의 마지막 상호 작용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풀에 대해 학습해 보자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풀은 앞서 설명한 패치와 병합을 동시에 하는 방식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어려운 개념이 아닌 만큼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바로 실습해 보자</a:t>
            </a:r>
          </a:p>
        </p:txBody>
      </p:sp>
    </p:spTree>
    <p:extLst>
      <p:ext uri="{BB962C8B-B14F-4D97-AF65-F5344CB8AC3E}">
        <p14:creationId xmlns:p14="http://schemas.microsoft.com/office/powerpoint/2010/main" val="427331615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8.1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원격 저장소와 상호 작용하기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pull: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원격 저장소를 가져와서 합치기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깃허브에서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새로운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커밋을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추가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깃허브에서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a.txt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파일을 클릭해 보자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3BD7988-6E9B-7240-B24A-EE4983EA2AF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827" y="1980851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578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8.1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원격 저장소와 상호 작용하기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clone: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원격 저장소를 복제하기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 다음처럼 </a:t>
            </a:r>
            <a:r>
              <a:rPr lang="en-US" altLang="ko-KR" b="1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Code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를 클릭한 다음 원격 저장소 경로를 복사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15B1C616-0A74-EA84-2FC8-AE51805CE683}"/>
              </a:ext>
            </a:extLst>
          </p:cNvPr>
          <p:cNvGrpSpPr/>
          <p:nvPr/>
        </p:nvGrpSpPr>
        <p:grpSpPr>
          <a:xfrm>
            <a:off x="597117" y="2326656"/>
            <a:ext cx="7776946" cy="278743"/>
            <a:chOff x="597117" y="3035043"/>
            <a:chExt cx="7776946" cy="278743"/>
          </a:xfrm>
        </p:grpSpPr>
        <p:sp>
          <p:nvSpPr>
            <p:cNvPr id="9" name="내용 개체 틀 2">
              <a:extLst>
                <a:ext uri="{FF2B5EF4-FFF2-40B4-BE49-F238E27FC236}">
                  <a16:creationId xmlns:a16="http://schemas.microsoft.com/office/drawing/2014/main" id="{7C146761-B18A-DB9F-5F09-934A80939969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8-2 |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원격 저장소 경로 복사하기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891F55D4-F4B5-FD33-6F07-AE2292415B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76A3F820-1682-4766-095A-331211BFF3E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216" y="1975247"/>
            <a:ext cx="228600" cy="2286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81577FF-0AEF-896A-BEFD-07A8D8C15B4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635" y="2594658"/>
            <a:ext cx="7105650" cy="252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2526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8.1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원격 저장소와 상호 작용하기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EFECEDA-2BDB-4EE7-0DDE-B06E6BBD20BE}"/>
              </a:ext>
            </a:extLst>
          </p:cNvPr>
          <p:cNvGrpSpPr/>
          <p:nvPr/>
        </p:nvGrpSpPr>
        <p:grpSpPr>
          <a:xfrm>
            <a:off x="597117" y="1588425"/>
            <a:ext cx="7776946" cy="278743"/>
            <a:chOff x="597117" y="3035043"/>
            <a:chExt cx="7776946" cy="278743"/>
          </a:xfrm>
        </p:grpSpPr>
        <p:sp>
          <p:nvSpPr>
            <p:cNvPr id="3" name="내용 개체 틀 2">
              <a:extLst>
                <a:ext uri="{FF2B5EF4-FFF2-40B4-BE49-F238E27FC236}">
                  <a16:creationId xmlns:a16="http://schemas.microsoft.com/office/drawing/2014/main" id="{48BB2CD2-C7A3-00E2-B811-18E9AB36B778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8-29 | a.txt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파일 클릭하기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16D004DD-B3BC-D87F-EA25-A08A55AA672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4201E2E4-EDD3-AFE1-119C-56F5E51C63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783" y="1840575"/>
            <a:ext cx="7134225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04981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8.1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원격 저장소와 상호 작용하기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pull: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원격 저장소를 가져와서 합치기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 파일을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깃허브에서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직접 수정하기 위해 연필 아이콘을 클릭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922AC7B-A34D-7C0A-8B21-6F386B3F07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827" y="1980851"/>
            <a:ext cx="228600" cy="2286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8901BD17-EA4E-F2D5-F242-6344C15CB2C1}"/>
              </a:ext>
            </a:extLst>
          </p:cNvPr>
          <p:cNvGrpSpPr/>
          <p:nvPr/>
        </p:nvGrpSpPr>
        <p:grpSpPr>
          <a:xfrm>
            <a:off x="597117" y="2301490"/>
            <a:ext cx="7776946" cy="278743"/>
            <a:chOff x="597117" y="3035043"/>
            <a:chExt cx="7776946" cy="278743"/>
          </a:xfrm>
        </p:grpSpPr>
        <p:sp>
          <p:nvSpPr>
            <p:cNvPr id="8" name="내용 개체 틀 2">
              <a:extLst>
                <a:ext uri="{FF2B5EF4-FFF2-40B4-BE49-F238E27FC236}">
                  <a16:creationId xmlns:a16="http://schemas.microsoft.com/office/drawing/2014/main" id="{2EC29104-3835-2FDC-17A9-527DE8280503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8-30 |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연필 아이콘 클릭하기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9E369315-7D23-FFDB-5841-B6FCDCF8379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A7EB15E2-AD6A-CE33-D599-20454360712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802" y="2570747"/>
            <a:ext cx="7105650" cy="284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6802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8.1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원격 저장소와 상호 작용하기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pull: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원격 저장소를 가져와서 합치기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 마지막 줄에 다음과 같이 문자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D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를 추가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8901BD17-EA4E-F2D5-F242-6344C15CB2C1}"/>
              </a:ext>
            </a:extLst>
          </p:cNvPr>
          <p:cNvGrpSpPr/>
          <p:nvPr/>
        </p:nvGrpSpPr>
        <p:grpSpPr>
          <a:xfrm>
            <a:off x="597117" y="2301490"/>
            <a:ext cx="7776946" cy="278743"/>
            <a:chOff x="597117" y="3035043"/>
            <a:chExt cx="7776946" cy="278743"/>
          </a:xfrm>
        </p:grpSpPr>
        <p:sp>
          <p:nvSpPr>
            <p:cNvPr id="8" name="내용 개체 틀 2">
              <a:extLst>
                <a:ext uri="{FF2B5EF4-FFF2-40B4-BE49-F238E27FC236}">
                  <a16:creationId xmlns:a16="http://schemas.microsoft.com/office/drawing/2014/main" id="{2EC29104-3835-2FDC-17A9-527DE8280503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8-31 |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문자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D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추가하기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9E369315-7D23-FFDB-5841-B6FCDCF8379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62BF4E2A-8590-2DEB-69DD-D8721B669F4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827" y="1979278"/>
            <a:ext cx="228600" cy="2286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267F981-BA10-2711-CA5A-EA4B1A67B3A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635" y="2560829"/>
            <a:ext cx="7115175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39852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8.1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원격 저장소와 상호 작용하기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pull: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원격 저장소를 가져와서 합치기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 스크롤을 내려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메시지로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add D in a.txt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를 입력하고 </a:t>
            </a:r>
            <a:r>
              <a:rPr lang="en-US" altLang="ko-KR" b="1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Commit changes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를 클릭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4D9FCB0-58A1-9B47-B921-B2164A1125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216" y="1980851"/>
            <a:ext cx="228600" cy="228600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4AC656EA-5611-836D-943C-4097637FCB2F}"/>
              </a:ext>
            </a:extLst>
          </p:cNvPr>
          <p:cNvGrpSpPr/>
          <p:nvPr/>
        </p:nvGrpSpPr>
        <p:grpSpPr>
          <a:xfrm>
            <a:off x="597117" y="2628661"/>
            <a:ext cx="7776946" cy="278743"/>
            <a:chOff x="597117" y="3035043"/>
            <a:chExt cx="7776946" cy="278743"/>
          </a:xfrm>
        </p:grpSpPr>
        <p:sp>
          <p:nvSpPr>
            <p:cNvPr id="11" name="내용 개체 틀 2">
              <a:extLst>
                <a:ext uri="{FF2B5EF4-FFF2-40B4-BE49-F238E27FC236}">
                  <a16:creationId xmlns:a16="http://schemas.microsoft.com/office/drawing/2014/main" id="{B40145CC-DF88-9592-6CC2-AFBC6FC2B786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8-32 | </a:t>
              </a:r>
              <a:r>
                <a:rPr lang="ko-KR" altLang="en-US" sz="1200" b="1" dirty="0" err="1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커밋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 메시지 입력 후 커밋하기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13" name="Picture 2">
              <a:extLst>
                <a:ext uri="{FF2B5EF4-FFF2-40B4-BE49-F238E27FC236}">
                  <a16:creationId xmlns:a16="http://schemas.microsoft.com/office/drawing/2014/main" id="{08686D3D-06A4-CE6E-10AB-6701718CA8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E87237C8-2349-3DDF-EBEB-16B89C266FF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117" y="2912383"/>
            <a:ext cx="7086600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27231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8.1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원격 저장소와 상호 작용하기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pull: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원격 저장소를 가져와서 합치기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 이렇게 문자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D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를 추가하는 새로운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커밋을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추가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AC656EA-5611-836D-943C-4097637FCB2F}"/>
              </a:ext>
            </a:extLst>
          </p:cNvPr>
          <p:cNvGrpSpPr/>
          <p:nvPr/>
        </p:nvGrpSpPr>
        <p:grpSpPr>
          <a:xfrm>
            <a:off x="597117" y="2293101"/>
            <a:ext cx="7776946" cy="278743"/>
            <a:chOff x="597117" y="3035043"/>
            <a:chExt cx="7776946" cy="278743"/>
          </a:xfrm>
        </p:grpSpPr>
        <p:sp>
          <p:nvSpPr>
            <p:cNvPr id="11" name="내용 개체 틀 2">
              <a:extLst>
                <a:ext uri="{FF2B5EF4-FFF2-40B4-BE49-F238E27FC236}">
                  <a16:creationId xmlns:a16="http://schemas.microsoft.com/office/drawing/2014/main" id="{B40145CC-DF88-9592-6CC2-AFBC6FC2B786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8-33 |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새로운 </a:t>
              </a:r>
              <a:r>
                <a:rPr lang="ko-KR" altLang="en-US" sz="1200" b="1" dirty="0" err="1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커밋이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 추가된 모습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13" name="Picture 2">
              <a:extLst>
                <a:ext uri="{FF2B5EF4-FFF2-40B4-BE49-F238E27FC236}">
                  <a16:creationId xmlns:a16="http://schemas.microsoft.com/office/drawing/2014/main" id="{08686D3D-06A4-CE6E-10AB-6701718CA8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CAEE6214-B818-8829-F005-914DCB56EE7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438" y="1966858"/>
            <a:ext cx="228600" cy="2286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CF2E969-4F09-2BAA-E80E-9056BCE79F7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635" y="2581107"/>
            <a:ext cx="7115175" cy="3209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50947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8.1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원격 저장소와 상호 작용하기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pull: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원격 저장소를 가져와서 합치기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현재 상황 그림으로 표현하면 다음과 같음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원격 저장소에는 로컬 저장소에는 없는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커밋을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추가</a:t>
            </a:r>
          </a:p>
        </p:txBody>
      </p:sp>
    </p:spTree>
    <p:extLst>
      <p:ext uri="{BB962C8B-B14F-4D97-AF65-F5344CB8AC3E}">
        <p14:creationId xmlns:p14="http://schemas.microsoft.com/office/powerpoint/2010/main" val="217635773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8.1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원격 저장소와 상호 작용하기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330100B2-8A3D-886B-7F68-25D4DDBD3B3A}"/>
              </a:ext>
            </a:extLst>
          </p:cNvPr>
          <p:cNvGrpSpPr/>
          <p:nvPr/>
        </p:nvGrpSpPr>
        <p:grpSpPr>
          <a:xfrm>
            <a:off x="597117" y="1588425"/>
            <a:ext cx="7776946" cy="278743"/>
            <a:chOff x="597117" y="3035043"/>
            <a:chExt cx="7776946" cy="278743"/>
          </a:xfrm>
        </p:grpSpPr>
        <p:sp>
          <p:nvSpPr>
            <p:cNvPr id="6" name="내용 개체 틀 2">
              <a:extLst>
                <a:ext uri="{FF2B5EF4-FFF2-40B4-BE49-F238E27FC236}">
                  <a16:creationId xmlns:a16="http://schemas.microsoft.com/office/drawing/2014/main" id="{5312A146-2CCD-1A31-FC0D-2CD41176E326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8-34 |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현재 로컬 저장소와 원격 저장소의 상황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87EC9CBF-CB78-8512-4F3B-79EA2045F54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4AA20AD1-06BF-602A-4A70-35F74996EC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905" y="1888289"/>
            <a:ext cx="5848350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98738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8.1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원격 저장소와 상호 작용하기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pull: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원격 저장소를 가져와서 합치기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 원격 저장소의 변경 사항을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풀하기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전에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log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명령으로 현재 로컬 저장소의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목록을 확인해 보자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1EA90D7-A236-126B-ACE8-DFCB41A41EC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827" y="1980851"/>
            <a:ext cx="228600" cy="2286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2F6D90C-A956-704E-F93C-2909355011B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657" y="2533327"/>
            <a:ext cx="7162800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6658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8.1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원격 저장소와 상호 작용하기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pull: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원격 저장소를 가져와서 합치기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75D917E-91D6-7381-FB23-381138B552B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555" y="1949434"/>
            <a:ext cx="7134225" cy="3076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4679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8.1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원격 저장소와 상호 작용하기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pull: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원격 저장소를 가져와서 합치기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 자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이제 원격 저장소의 변경 사항을 풀 해보자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명령은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pull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또는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pull&lt;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원격 저장소 이름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&gt;</a:t>
            </a: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pull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을 입력해 보자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4EF9058-8D41-4DB9-13A1-56AF3E986E6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438" y="1989240"/>
            <a:ext cx="228600" cy="2286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11AC9F4-1B39-6F28-3907-EDB04577FE8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882" y="2949473"/>
            <a:ext cx="7096125" cy="3381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3463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8.1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원격 저장소와 상호 작용하기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clone: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원격 저장소를 복제하기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 이제 이 저장소를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클론받을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위치에서 깃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배시를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열어줌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여기에서는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C:\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에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클론받기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위해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C:\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경로에서 깃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배시를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열겠음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15B1C616-0A74-EA84-2FC8-AE51805CE683}"/>
              </a:ext>
            </a:extLst>
          </p:cNvPr>
          <p:cNvGrpSpPr/>
          <p:nvPr/>
        </p:nvGrpSpPr>
        <p:grpSpPr>
          <a:xfrm>
            <a:off x="597117" y="2653827"/>
            <a:ext cx="7776946" cy="278743"/>
            <a:chOff x="597117" y="3035043"/>
            <a:chExt cx="7776946" cy="278743"/>
          </a:xfrm>
        </p:grpSpPr>
        <p:sp>
          <p:nvSpPr>
            <p:cNvPr id="9" name="내용 개체 틀 2">
              <a:extLst>
                <a:ext uri="{FF2B5EF4-FFF2-40B4-BE49-F238E27FC236}">
                  <a16:creationId xmlns:a16="http://schemas.microsoft.com/office/drawing/2014/main" id="{7C146761-B18A-DB9F-5F09-934A80939969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8-3 |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깃 배시 열기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891F55D4-F4B5-FD33-6F07-AE2292415B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67781D03-A0C1-D81D-4AD6-88F42B8A8A2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216" y="1973749"/>
            <a:ext cx="228600" cy="2286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41DE04E-218A-AAC6-F9CC-F877F260539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561" y="2898759"/>
            <a:ext cx="3857625" cy="169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97635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8.1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원격 저장소와 상호 작용하기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pull: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원격 저장소를 가져와서 합치기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 다시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log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명령으로 로컬 저장소의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목록을 확인해 보자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앞서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깃허브에서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추가한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커밋이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main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브랜치에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병합된 것을 확인할 수 있음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C716C26-7303-C6D9-A8A7-9A147708DEB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827" y="1972462"/>
            <a:ext cx="228600" cy="2286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1D4CBC2-21DA-E871-58C0-6A9CEA8DDA1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271" y="2579136"/>
            <a:ext cx="7115175" cy="376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72834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8.1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원격 저장소와 상호 작용하기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pull: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원격 저장소를 가져와서 합치기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3BD6589-EC20-B340-4D61-93ADB36388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782" y="1955072"/>
            <a:ext cx="7172325" cy="333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82060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8.1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원격 저장소와 상호 작용하기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pull: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원격 저장소를 가져와서 합치기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 직접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a.txt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파일을 확인해 보자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깃허브에서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추가한 문자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D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를 확인할 수 있음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3ACCC47-D385-6365-639E-817834544DB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216" y="1972462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80103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8.1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원격 저장소와 상호 작용하기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330100B2-8A3D-886B-7F68-25D4DDBD3B3A}"/>
              </a:ext>
            </a:extLst>
          </p:cNvPr>
          <p:cNvGrpSpPr/>
          <p:nvPr/>
        </p:nvGrpSpPr>
        <p:grpSpPr>
          <a:xfrm>
            <a:off x="597117" y="1588425"/>
            <a:ext cx="7776946" cy="278743"/>
            <a:chOff x="597117" y="3035043"/>
            <a:chExt cx="7776946" cy="278743"/>
          </a:xfrm>
        </p:grpSpPr>
        <p:sp>
          <p:nvSpPr>
            <p:cNvPr id="6" name="내용 개체 틀 2">
              <a:extLst>
                <a:ext uri="{FF2B5EF4-FFF2-40B4-BE49-F238E27FC236}">
                  <a16:creationId xmlns:a16="http://schemas.microsoft.com/office/drawing/2014/main" id="{5312A146-2CCD-1A31-FC0D-2CD41176E326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8-35 |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풀 결과 확인하기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87EC9CBF-CB78-8512-4F3B-79EA2045F54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BCCBE671-464B-4C78-0367-9F15F0F1AE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814" y="1863758"/>
            <a:ext cx="6229350" cy="3343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43704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8.1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원격 저장소와 상호 작용하기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pull: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원격 저장소를 가져와서 합치기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즉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풀은 원격 저장소의 변경 사항을 로컬 저장소로 가져옴과 동시에 병합까지 해주는 방식임을 알 수 있음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다시 말해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풀은 패치와 달리 원격 저장소를 ‘가져와서 합치는’ 방식이라는 점을 알 수 있음</a:t>
            </a:r>
          </a:p>
        </p:txBody>
      </p:sp>
    </p:spTree>
    <p:extLst>
      <p:ext uri="{BB962C8B-B14F-4D97-AF65-F5344CB8AC3E}">
        <p14:creationId xmlns:p14="http://schemas.microsoft.com/office/powerpoint/2010/main" val="69030197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8.2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깃 명령으로 풀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리퀘스트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보내기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깃 명령으로 풀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리퀘스트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보내기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5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장에서 풀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리퀘스트를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통해 협업하는 방법을 학습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풀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리퀘스트를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보내는 과정은 다음과 같았음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marL="334963" lvl="1" indent="0">
              <a:buNone/>
            </a:pPr>
            <a:r>
              <a:rPr lang="en-US" altLang="ko-KR" b="1" dirty="0">
                <a:solidFill>
                  <a:srgbClr val="C37309"/>
                </a:solidFill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1 |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기여하려는 저장소를 본인 계정으로 포크하기</a:t>
            </a:r>
          </a:p>
          <a:p>
            <a:pPr marL="334963" lvl="1" indent="0">
              <a:buNone/>
            </a:pPr>
            <a:r>
              <a:rPr lang="en-US" altLang="ko-KR" b="1" dirty="0">
                <a:solidFill>
                  <a:srgbClr val="C37309"/>
                </a:solidFill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2 |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포크한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저장소를 클론하기</a:t>
            </a:r>
          </a:p>
          <a:p>
            <a:pPr marL="334963" lvl="1" indent="0">
              <a:buNone/>
            </a:pPr>
            <a:r>
              <a:rPr lang="en-US" altLang="ko-KR" b="1" dirty="0">
                <a:solidFill>
                  <a:srgbClr val="C37309"/>
                </a:solidFill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3 |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생성 후 생성한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브랜치에서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작업하기</a:t>
            </a:r>
          </a:p>
          <a:p>
            <a:pPr marL="334963" lvl="1" indent="0">
              <a:buNone/>
            </a:pPr>
            <a:r>
              <a:rPr lang="en-US" altLang="ko-KR" b="1" dirty="0">
                <a:solidFill>
                  <a:srgbClr val="C37309"/>
                </a:solidFill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4 |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작업한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푸시하기</a:t>
            </a:r>
            <a:endParaRPr lang="ko-KR" altLang="en-US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marL="334963" lvl="1" indent="0">
              <a:buNone/>
            </a:pPr>
            <a:r>
              <a:rPr lang="en-US" altLang="ko-KR" b="1" dirty="0">
                <a:solidFill>
                  <a:srgbClr val="C37309"/>
                </a:solidFill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5 |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풀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리퀘스트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보내기</a:t>
            </a:r>
          </a:p>
        </p:txBody>
      </p:sp>
    </p:spTree>
    <p:extLst>
      <p:ext uri="{BB962C8B-B14F-4D97-AF65-F5344CB8AC3E}">
        <p14:creationId xmlns:p14="http://schemas.microsoft.com/office/powerpoint/2010/main" val="396543232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8.2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깃 명령으로 풀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리퀘스트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보내기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깃 명령으로 풀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리퀘스트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보내기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깃 명령으로 풀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리퀘스트를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보내는 방법도 이와 다르지 않음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 과정을 그대로 따라 하면 됨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 절에서는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5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장의 풀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리퀘스트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실습을 명령어로 다시 한번 해보자</a:t>
            </a:r>
          </a:p>
        </p:txBody>
      </p:sp>
    </p:spTree>
    <p:extLst>
      <p:ext uri="{BB962C8B-B14F-4D97-AF65-F5344CB8AC3E}">
        <p14:creationId xmlns:p14="http://schemas.microsoft.com/office/powerpoint/2010/main" val="192674339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8.2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깃 명령으로 풀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리퀘스트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보내기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깃 명령으로 풀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리퀘스트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보내기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 풀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리퀘스트의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첫 번째 단계는 ‘기여하려는 저장소를 본인 계정으로 포크하기’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5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장과 마찬가지로 </a:t>
            </a:r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kangtegong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계정의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collaboration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저장소로 풀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리퀘스트를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보낼 예정이므로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https://github.com/kangtegong/collaboration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에 접속한 후 </a:t>
            </a:r>
            <a:r>
              <a:rPr lang="en-US" altLang="ko-KR" b="1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Fork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를 눌러보자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DED328F-2908-504A-32A6-5A0AF1FDA22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827" y="1980851"/>
            <a:ext cx="228600" cy="2286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9BB5434-262E-6BF2-46EA-E05BD1675B0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827" y="3162300"/>
            <a:ext cx="3724275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83524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8.2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깃 명령으로 풀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리퀘스트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보내기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801A69F2-8217-CE5B-5248-095648CB281F}"/>
              </a:ext>
            </a:extLst>
          </p:cNvPr>
          <p:cNvGrpSpPr/>
          <p:nvPr/>
        </p:nvGrpSpPr>
        <p:grpSpPr>
          <a:xfrm>
            <a:off x="597117" y="1588425"/>
            <a:ext cx="7776946" cy="278743"/>
            <a:chOff x="597117" y="3035043"/>
            <a:chExt cx="7776946" cy="278743"/>
          </a:xfrm>
        </p:grpSpPr>
        <p:sp>
          <p:nvSpPr>
            <p:cNvPr id="6" name="내용 개체 틀 2">
              <a:extLst>
                <a:ext uri="{FF2B5EF4-FFF2-40B4-BE49-F238E27FC236}">
                  <a16:creationId xmlns:a16="http://schemas.microsoft.com/office/drawing/2014/main" id="{7EDB89E2-D675-4418-F6E8-38964B1AEFBB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8-36 | </a:t>
              </a:r>
              <a:r>
                <a:rPr lang="ko-KR" altLang="en-US" sz="1200" b="1" dirty="0" err="1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리퀘스트를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 보낼 저장소 포크하기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8" name="Picture 2">
              <a:extLst>
                <a:ext uri="{FF2B5EF4-FFF2-40B4-BE49-F238E27FC236}">
                  <a16:creationId xmlns:a16="http://schemas.microsoft.com/office/drawing/2014/main" id="{5972EFF6-7377-3093-11B1-54393664D4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11490DA4-1B3C-BC51-BA43-1CF8933A5F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117" y="1905958"/>
            <a:ext cx="7077075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92926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8.2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깃 명령으로 풀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리퀘스트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보내기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깃 명령으로 풀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리퀘스트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보내기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marL="334963" lvl="1" indent="0">
              <a:buNone/>
            </a:pPr>
            <a:r>
              <a:rPr lang="ko-KR" altLang="en-US" b="1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만일 이미 </a:t>
            </a:r>
            <a:r>
              <a:rPr lang="en-US" altLang="ko-KR" b="1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collaboration </a:t>
            </a:r>
            <a:r>
              <a:rPr lang="ko-KR" altLang="en-US" b="1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저장소가 </a:t>
            </a:r>
            <a:r>
              <a:rPr lang="ko-KR" altLang="en-US" b="1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포크되어</a:t>
            </a:r>
            <a:r>
              <a:rPr lang="ko-KR" altLang="en-US" b="1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있다면</a:t>
            </a:r>
            <a:r>
              <a:rPr lang="en-US" altLang="ko-KR" b="1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?</a:t>
            </a: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5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장에서 이미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collaboration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저장소를 여러분의 계정으로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포크했을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경우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포크한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저장소를 클론하기 전에 잊지 말고 확인해야 하는 단계가 있음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여러분의 계정으로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포크된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저장소로 들어가보면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다음 그림 속 박스처럼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This branch is X commits behind </a:t>
            </a:r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kangtegong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/</a:t>
            </a:r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collaboration:main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메시지가 떠 있을 수 있음</a:t>
            </a:r>
          </a:p>
        </p:txBody>
      </p:sp>
    </p:spTree>
    <p:extLst>
      <p:ext uri="{BB962C8B-B14F-4D97-AF65-F5344CB8AC3E}">
        <p14:creationId xmlns:p14="http://schemas.microsoft.com/office/powerpoint/2010/main" val="37177899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4015</TotalTime>
  <Words>5317</Words>
  <Application>Microsoft Office PowerPoint</Application>
  <PresentationFormat>화면 슬라이드 쇼(4:3)</PresentationFormat>
  <Paragraphs>632</Paragraphs>
  <Slides>158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158</vt:i4>
      </vt:variant>
    </vt:vector>
  </HeadingPairs>
  <TitlesOfParts>
    <vt:vector size="165" baseType="lpstr">
      <vt:lpstr>KoPub돋움체_Pro Bold</vt:lpstr>
      <vt:lpstr>KoPub돋움체_Pro Light</vt:lpstr>
      <vt:lpstr>KoPub돋움체_Pro Medium</vt:lpstr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gilbut</dc:creator>
  <cp:lastModifiedBy>USER</cp:lastModifiedBy>
  <cp:revision>601</cp:revision>
  <dcterms:created xsi:type="dcterms:W3CDTF">2022-07-24T23:33:52Z</dcterms:created>
  <dcterms:modified xsi:type="dcterms:W3CDTF">2022-08-09T00:09:29Z</dcterms:modified>
</cp:coreProperties>
</file>